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Do Hyeon" panose="020B0600000101010101" charset="-127"/>
      <p:regular r:id="rId36"/>
    </p:embeddedFont>
    <p:embeddedFont>
      <p:font typeface="Nanum Gothic" panose="020B0600000101010101" charset="-127"/>
      <p:regular r:id="rId37"/>
      <p:bold r:id="rId38"/>
    </p:embeddedFont>
    <p:embeddedFont>
      <p:font typeface="Calibri" panose="020F0502020204030204" pitchFamily="34" charset="0"/>
      <p:regular r:id="rId39"/>
      <p:bold r:id="rId40"/>
      <p:italic r:id="rId41"/>
      <p:boldItalic r:id="rId42"/>
    </p:embeddedFont>
    <p:embeddedFont>
      <p:font typeface="Lato" panose="020F0502020204030203"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912">
          <p15:clr>
            <a:srgbClr val="A4A3A4"/>
          </p15:clr>
        </p15:guide>
        <p15:guide id="2" pos="1960">
          <p15:clr>
            <a:srgbClr val="9AA0A6"/>
          </p15:clr>
        </p15:guide>
        <p15:guide id="3" pos="5386">
          <p15:clr>
            <a:srgbClr val="9AA0A6"/>
          </p15:clr>
        </p15:guide>
        <p15:guide id="4" orient="horz" pos="162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E5A299-0876-4E7C-B94F-03978B3F3746}">
  <a:tblStyle styleId="{69E5A299-0876-4E7C-B94F-03978B3F3746}"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6E6"/>
          </a:solidFill>
        </a:fill>
      </a:tcStyle>
    </a:wholeTbl>
    <a:band1H>
      <a:tcTxStyle/>
      <a:tcStyle>
        <a:tcBdr/>
        <a:fill>
          <a:solidFill>
            <a:srgbClr val="CACACA"/>
          </a:solidFill>
        </a:fill>
      </a:tcStyle>
    </a:band1H>
    <a:band2H>
      <a:tcTxStyle/>
      <a:tcStyle>
        <a:tcBdr/>
      </a:tcStyle>
    </a:band2H>
    <a:band1V>
      <a:tcTxStyle/>
      <a:tcStyle>
        <a:tcBdr/>
        <a:fill>
          <a:solidFill>
            <a:srgbClr val="CACACA"/>
          </a:solidFill>
        </a:fill>
      </a:tcStyle>
    </a:band1V>
    <a:band2V>
      <a:tcTxStyle/>
      <a:tcStyle>
        <a:tcBdr/>
      </a:tcStyle>
    </a:band2V>
    <a:lastCol>
      <a:tcTxStyle b="on" i="off">
        <a:font>
          <a:latin typeface="Calibri"/>
          <a:ea typeface="Calibri"/>
          <a:cs typeface="Calibri"/>
        </a:font>
        <a:schemeClr val="lt1"/>
      </a:tcTxStyle>
      <a:tcStyle>
        <a:tcBdr/>
        <a:fill>
          <a:solidFill>
            <a:schemeClr val="dk1"/>
          </a:solidFill>
        </a:fill>
      </a:tcStyle>
    </a:lastCol>
    <a:firstCol>
      <a:tcTxStyle b="on" i="off">
        <a:font>
          <a:latin typeface="Calibri"/>
          <a:ea typeface="Calibri"/>
          <a:cs typeface="Calibri"/>
        </a:font>
        <a:schemeClr val="lt1"/>
      </a:tcTxStyle>
      <a:tcStyle>
        <a:tcBdr/>
        <a:fill>
          <a:solidFill>
            <a:schemeClr val="dk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dk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dk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5" d="100"/>
          <a:sy n="95" d="100"/>
        </p:scale>
        <p:origin x="84" y="1518"/>
      </p:cViewPr>
      <p:guideLst>
        <p:guide pos="3912"/>
        <p:guide pos="1960"/>
        <p:guide pos="5386"/>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a:t>https://hong-chii.tistory.com/112</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fd8f3198f9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fd8f3198f9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fd8f3198f9_0_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fd8f3198f9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fb0f7d483e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fb0f7d483e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cb73bc4865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cb73bc4865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fd6b4e7e07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fd6b4e7e07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fd6b4e7e07_0_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fd6b4e7e07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fd6b4e7e07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fd6b4e7e07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fd6b4e7e07_0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fd6b4e7e07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fd6b4e7e07_0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fd6b4e7e07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fd6b4e7e07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fd6b4e7e07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fa9d7fc20f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fa9d7fc20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cb73bc4865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cb73bc4865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fd6b4e7e07_0_5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fd6b4e7e07_0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fd64a797d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fd64a797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fd6b4e7e07_0_5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fd6b4e7e07_0_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fd6b4e7e07_0_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fd6b4e7e07_0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fd6b4e7e07_0_5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fd6b4e7e07_0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fd6b4e7e07_0_6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fd6b4e7e07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fd6b4e7e07_0_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fd6b4e7e07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fd6b4e7e07_0_5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fd6b4e7e07_0_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fd6b4e7e07_0_6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fd6b4e7e07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fa9d7fc20f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fa9d7fc20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fd6b4e7e07_0_5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fd6b4e7e07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fd8f3198f9_0_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fd8f3198f9_0_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fd8f3198f9_0_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fd8f3198f9_0_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fd8f3198f9_0_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fd8f3198f9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fd6b4e7e07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fd6b4e7e07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fd6b4e7e07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fd6b4e7e0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fb0f7d483e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fb0f7d483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fd8f3198f9_0_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fd8f3198f9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fd8f3198f9_0_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fd8f3198f9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fd8f3198f9_0_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fd8f3198f9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제목 슬라이드 1">
  <p:cSld name="제목 슬라이드">
    <p:spTree>
      <p:nvGrpSpPr>
        <p:cNvPr id="1" name="Shape 50"/>
        <p:cNvGrpSpPr/>
        <p:nvPr/>
      </p:nvGrpSpPr>
      <p:grpSpPr>
        <a:xfrm>
          <a:off x="0" y="0"/>
          <a:ext cx="0" cy="0"/>
          <a:chOff x="0" y="0"/>
          <a:chExt cx="0" cy="0"/>
        </a:xfrm>
      </p:grpSpPr>
      <p:sp>
        <p:nvSpPr>
          <p:cNvPr id="51" name="Google Shape;51;p13"/>
          <p:cNvSpPr/>
          <p:nvPr/>
        </p:nvSpPr>
        <p:spPr>
          <a:xfrm rot="-5400000">
            <a:off x="8847441" y="4846950"/>
            <a:ext cx="251400" cy="341700"/>
          </a:xfrm>
          <a:prstGeom prst="rtTriangle">
            <a:avLst/>
          </a:prstGeom>
          <a:solidFill>
            <a:srgbClr val="44556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ko"/>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4"/>
          <p:cNvPicPr preferRelativeResize="0"/>
          <p:nvPr/>
        </p:nvPicPr>
        <p:blipFill>
          <a:blip r:embed="rId3">
            <a:alphaModFix amt="50000"/>
          </a:blip>
          <a:stretch>
            <a:fillRect/>
          </a:stretch>
        </p:blipFill>
        <p:spPr>
          <a:xfrm>
            <a:off x="4665525" y="817425"/>
            <a:ext cx="4478474" cy="4478474"/>
          </a:xfrm>
          <a:prstGeom prst="rect">
            <a:avLst/>
          </a:prstGeom>
          <a:noFill/>
          <a:ln>
            <a:noFill/>
          </a:ln>
        </p:spPr>
      </p:pic>
      <p:sp>
        <p:nvSpPr>
          <p:cNvPr id="57" name="Google Shape;57;p14"/>
          <p:cNvSpPr/>
          <p:nvPr/>
        </p:nvSpPr>
        <p:spPr>
          <a:xfrm>
            <a:off x="4877625" y="1787850"/>
            <a:ext cx="2462700" cy="1103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4"/>
          <p:cNvSpPr txBox="1">
            <a:spLocks noGrp="1"/>
          </p:cNvSpPr>
          <p:nvPr>
            <p:ph type="ctrTitle"/>
          </p:nvPr>
        </p:nvSpPr>
        <p:spPr>
          <a:xfrm>
            <a:off x="1906800" y="1854650"/>
            <a:ext cx="5330400" cy="110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ko" sz="7000">
                <a:latin typeface="Do Hyeon"/>
                <a:ea typeface="Do Hyeon"/>
                <a:cs typeface="Do Hyeon"/>
                <a:sym typeface="Do Hyeon"/>
              </a:rPr>
              <a:t>오늘 뭐 해먹지</a:t>
            </a:r>
            <a:r>
              <a:rPr lang="ko" sz="7000">
                <a:solidFill>
                  <a:srgbClr val="FF9900"/>
                </a:solidFill>
                <a:latin typeface="Do Hyeon"/>
                <a:ea typeface="Do Hyeon"/>
                <a:cs typeface="Do Hyeon"/>
                <a:sym typeface="Do Hyeon"/>
              </a:rPr>
              <a:t>?</a:t>
            </a:r>
            <a:endParaRPr sz="7000">
              <a:solidFill>
                <a:srgbClr val="FF9900"/>
              </a:solidFill>
              <a:latin typeface="Do Hyeon"/>
              <a:ea typeface="Do Hyeon"/>
              <a:cs typeface="Do Hyeon"/>
              <a:sym typeface="Do Hyeon"/>
            </a:endParaRPr>
          </a:p>
        </p:txBody>
      </p:sp>
      <p:sp>
        <p:nvSpPr>
          <p:cNvPr id="59" name="Google Shape;59;p14"/>
          <p:cNvSpPr txBox="1">
            <a:spLocks noGrp="1"/>
          </p:cNvSpPr>
          <p:nvPr>
            <p:ph type="subTitle" idx="1"/>
          </p:nvPr>
        </p:nvSpPr>
        <p:spPr>
          <a:xfrm>
            <a:off x="1108275" y="2958050"/>
            <a:ext cx="4893900" cy="4311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r>
              <a:rPr lang="ko" sz="1300" b="1">
                <a:solidFill>
                  <a:srgbClr val="FF9900"/>
                </a:solidFill>
                <a:latin typeface="Nanum Gothic"/>
                <a:ea typeface="Nanum Gothic"/>
                <a:cs typeface="Nanum Gothic"/>
                <a:sym typeface="Nanum Gothic"/>
              </a:rPr>
              <a:t>3조  :  김정운 | 김진혁 | 박준혁 | 이동호 | 이광호 | 유연아</a:t>
            </a:r>
            <a:endParaRPr sz="1300" b="1">
              <a:solidFill>
                <a:srgbClr val="FF9900"/>
              </a:solidFill>
              <a:latin typeface="Nanum Gothic"/>
              <a:ea typeface="Nanum Gothic"/>
              <a:cs typeface="Nanum Gothic"/>
              <a:sym typeface="Nanum Gothic"/>
            </a:endParaRPr>
          </a:p>
        </p:txBody>
      </p:sp>
      <p:sp>
        <p:nvSpPr>
          <p:cNvPr id="60" name="Google Shape;60;p14"/>
          <p:cNvSpPr txBox="1"/>
          <p:nvPr/>
        </p:nvSpPr>
        <p:spPr>
          <a:xfrm>
            <a:off x="1906800" y="1423550"/>
            <a:ext cx="24627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1600" b="1">
                <a:solidFill>
                  <a:srgbClr val="666666"/>
                </a:solidFill>
              </a:rPr>
              <a:t>레시피 추천 커뮤니티</a:t>
            </a:r>
            <a:endParaRPr sz="1600" b="1">
              <a:solidFill>
                <a:srgbClr val="666666"/>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cxnSp>
        <p:nvCxnSpPr>
          <p:cNvPr id="214" name="Google Shape;214;p23"/>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215" name="Google Shape;215;p23"/>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02 </a:t>
            </a:r>
            <a:r>
              <a:rPr lang="ko" sz="1700" b="1"/>
              <a:t>프로젝트 상세</a:t>
            </a:r>
            <a:endParaRPr sz="1700" b="1"/>
          </a:p>
        </p:txBody>
      </p:sp>
      <p:cxnSp>
        <p:nvCxnSpPr>
          <p:cNvPr id="216" name="Google Shape;216;p23"/>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217" name="Google Shape;217;p23"/>
          <p:cNvSpPr txBox="1"/>
          <p:nvPr/>
        </p:nvSpPr>
        <p:spPr>
          <a:xfrm>
            <a:off x="206600" y="973100"/>
            <a:ext cx="1589700" cy="12930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구조도</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개발환경</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팀 구성</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2-4. 개발일정</a:t>
            </a:r>
            <a:endParaRPr sz="1600" b="1">
              <a:solidFill>
                <a:srgbClr val="FF9900"/>
              </a:solidFill>
            </a:endParaRPr>
          </a:p>
        </p:txBody>
      </p:sp>
      <p:cxnSp>
        <p:nvCxnSpPr>
          <p:cNvPr id="218" name="Google Shape;218;p23"/>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219" name="Google Shape;219;p23"/>
          <p:cNvSpPr/>
          <p:nvPr/>
        </p:nvSpPr>
        <p:spPr>
          <a:xfrm>
            <a:off x="2750525" y="1026875"/>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이광호</a:t>
            </a:r>
            <a:endParaRPr b="1"/>
          </a:p>
        </p:txBody>
      </p:sp>
      <p:sp>
        <p:nvSpPr>
          <p:cNvPr id="220" name="Google Shape;220;p23"/>
          <p:cNvSpPr/>
          <p:nvPr/>
        </p:nvSpPr>
        <p:spPr>
          <a:xfrm>
            <a:off x="2750525" y="2282950"/>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이동호</a:t>
            </a:r>
            <a:endParaRPr b="1"/>
          </a:p>
        </p:txBody>
      </p:sp>
      <p:sp>
        <p:nvSpPr>
          <p:cNvPr id="221" name="Google Shape;221;p23"/>
          <p:cNvSpPr/>
          <p:nvPr/>
        </p:nvSpPr>
        <p:spPr>
          <a:xfrm>
            <a:off x="2750525" y="3539025"/>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유연아</a:t>
            </a:r>
            <a:endParaRPr b="1"/>
          </a:p>
        </p:txBody>
      </p:sp>
      <p:sp>
        <p:nvSpPr>
          <p:cNvPr id="222" name="Google Shape;222;p23"/>
          <p:cNvSpPr/>
          <p:nvPr/>
        </p:nvSpPr>
        <p:spPr>
          <a:xfrm>
            <a:off x="4446700" y="1026875"/>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457200" lvl="0" indent="-304800" algn="l" rtl="0">
              <a:spcBef>
                <a:spcPts val="0"/>
              </a:spcBef>
              <a:spcAft>
                <a:spcPts val="0"/>
              </a:spcAft>
              <a:buClr>
                <a:schemeClr val="dk1"/>
              </a:buClr>
              <a:buSzPts val="1200"/>
              <a:buChar char="●"/>
            </a:pPr>
            <a:r>
              <a:rPr lang="ko" sz="1200">
                <a:solidFill>
                  <a:schemeClr val="dk1"/>
                </a:solidFill>
              </a:rPr>
              <a:t>프로젝트 아이디어 기획</a:t>
            </a:r>
            <a:endParaRPr sz="1200"/>
          </a:p>
          <a:p>
            <a:pPr marL="457200" lvl="0" indent="-304800" algn="l" rtl="0">
              <a:spcBef>
                <a:spcPts val="0"/>
              </a:spcBef>
              <a:spcAft>
                <a:spcPts val="0"/>
              </a:spcAft>
              <a:buSzPts val="1200"/>
              <a:buChar char="●"/>
            </a:pPr>
            <a:r>
              <a:rPr lang="ko" sz="1200"/>
              <a:t>로그인, 로그아웃 구현</a:t>
            </a:r>
            <a:endParaRPr sz="1200"/>
          </a:p>
          <a:p>
            <a:pPr marL="457200" lvl="0" indent="-304800" algn="l" rtl="0">
              <a:spcBef>
                <a:spcPts val="0"/>
              </a:spcBef>
              <a:spcAft>
                <a:spcPts val="0"/>
              </a:spcAft>
              <a:buSzPts val="1200"/>
              <a:buChar char="●"/>
            </a:pPr>
            <a:r>
              <a:rPr lang="ko" sz="1200"/>
              <a:t>레시피 게시판 구현</a:t>
            </a:r>
            <a:endParaRPr sz="1200"/>
          </a:p>
          <a:p>
            <a:pPr marL="457200" lvl="0" indent="-304800" algn="l" rtl="0">
              <a:spcBef>
                <a:spcPts val="0"/>
              </a:spcBef>
              <a:spcAft>
                <a:spcPts val="0"/>
              </a:spcAft>
              <a:buSzPts val="1200"/>
              <a:buChar char="●"/>
            </a:pPr>
            <a:r>
              <a:rPr lang="ko" sz="1200"/>
              <a:t>레시피관련 DB 구성</a:t>
            </a:r>
            <a:endParaRPr sz="1200"/>
          </a:p>
          <a:p>
            <a:pPr marL="457200" lvl="0" indent="-304800" algn="l" rtl="0">
              <a:spcBef>
                <a:spcPts val="0"/>
              </a:spcBef>
              <a:spcAft>
                <a:spcPts val="0"/>
              </a:spcAft>
              <a:buSzPts val="1200"/>
              <a:buChar char="●"/>
            </a:pPr>
            <a:r>
              <a:rPr lang="ko" sz="1200"/>
              <a:t>깃 허브 관리</a:t>
            </a:r>
            <a:endParaRPr sz="1200"/>
          </a:p>
        </p:txBody>
      </p:sp>
      <p:sp>
        <p:nvSpPr>
          <p:cNvPr id="223" name="Google Shape;223;p23"/>
          <p:cNvSpPr/>
          <p:nvPr/>
        </p:nvSpPr>
        <p:spPr>
          <a:xfrm>
            <a:off x="4446700" y="3383875"/>
            <a:ext cx="4382700" cy="1665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457200" lvl="0" indent="-304800" algn="l" rtl="0">
              <a:spcBef>
                <a:spcPts val="0"/>
              </a:spcBef>
              <a:spcAft>
                <a:spcPts val="0"/>
              </a:spcAft>
              <a:buClr>
                <a:schemeClr val="dk1"/>
              </a:buClr>
              <a:buSzPts val="1200"/>
              <a:buChar char="●"/>
            </a:pPr>
            <a:r>
              <a:rPr lang="ko" sz="1200" dirty="0">
                <a:solidFill>
                  <a:schemeClr val="dk1"/>
                </a:solidFill>
              </a:rPr>
              <a:t>Chatbot </a:t>
            </a:r>
            <a:r>
              <a:rPr lang="ko-KR" altLang="en-US" sz="1200" dirty="0">
                <a:solidFill>
                  <a:schemeClr val="dk1"/>
                </a:solidFill>
              </a:rPr>
              <a:t>대화 흐름</a:t>
            </a:r>
            <a:endParaRPr sz="1200" dirty="0">
              <a:solidFill>
                <a:schemeClr val="dk1"/>
              </a:solidFill>
            </a:endParaRPr>
          </a:p>
          <a:p>
            <a:pPr marL="457200" lvl="0" indent="-304800" algn="l" rtl="0">
              <a:spcBef>
                <a:spcPts val="0"/>
              </a:spcBef>
              <a:spcAft>
                <a:spcPts val="0"/>
              </a:spcAft>
              <a:buClr>
                <a:schemeClr val="dk1"/>
              </a:buClr>
              <a:buSzPts val="1200"/>
              <a:buChar char="●"/>
            </a:pPr>
            <a:r>
              <a:rPr lang="ko" sz="1200" dirty="0">
                <a:solidFill>
                  <a:schemeClr val="dk1"/>
                </a:solidFill>
              </a:rPr>
              <a:t>Chatbot Controller / Service / View</a:t>
            </a:r>
            <a:endParaRPr sz="1200" dirty="0">
              <a:solidFill>
                <a:schemeClr val="dk1"/>
              </a:solidFill>
            </a:endParaRPr>
          </a:p>
        </p:txBody>
      </p:sp>
      <p:sp>
        <p:nvSpPr>
          <p:cNvPr id="224" name="Google Shape;224;p23"/>
          <p:cNvSpPr/>
          <p:nvPr/>
        </p:nvSpPr>
        <p:spPr>
          <a:xfrm>
            <a:off x="4446700" y="2282950"/>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457200" lvl="0" indent="-304800" algn="l" rtl="0">
              <a:spcBef>
                <a:spcPts val="0"/>
              </a:spcBef>
              <a:spcAft>
                <a:spcPts val="0"/>
              </a:spcAft>
              <a:buClr>
                <a:schemeClr val="dk1"/>
              </a:buClr>
              <a:buSzPts val="1200"/>
              <a:buChar char="●"/>
            </a:pPr>
            <a:r>
              <a:rPr lang="ko" sz="1200">
                <a:solidFill>
                  <a:schemeClr val="dk1"/>
                </a:solidFill>
              </a:rPr>
              <a:t>프로젝트 아이디어 기획</a:t>
            </a:r>
            <a:endParaRPr sz="1200">
              <a:solidFill>
                <a:schemeClr val="dk1"/>
              </a:solidFill>
            </a:endParaRPr>
          </a:p>
          <a:p>
            <a:pPr marL="457200" lvl="0" indent="-304800" algn="l" rtl="0">
              <a:spcBef>
                <a:spcPts val="0"/>
              </a:spcBef>
              <a:spcAft>
                <a:spcPts val="0"/>
              </a:spcAft>
              <a:buClr>
                <a:schemeClr val="dk1"/>
              </a:buClr>
              <a:buSzPts val="1200"/>
              <a:buChar char="●"/>
            </a:pPr>
            <a:r>
              <a:rPr lang="ko" sz="1200">
                <a:solidFill>
                  <a:schemeClr val="dk1"/>
                </a:solidFill>
              </a:rPr>
              <a:t>관리자페이지, 마이페이지, 메인페이지 구현</a:t>
            </a:r>
            <a:endParaRPr sz="1200">
              <a:solidFill>
                <a:schemeClr val="dk1"/>
              </a:solidFill>
            </a:endParaRPr>
          </a:p>
          <a:p>
            <a:pPr marL="457200" lvl="0" indent="-304800" algn="l" rtl="0">
              <a:spcBef>
                <a:spcPts val="0"/>
              </a:spcBef>
              <a:spcAft>
                <a:spcPts val="0"/>
              </a:spcAft>
              <a:buClr>
                <a:schemeClr val="dk1"/>
              </a:buClr>
              <a:buSzPts val="1200"/>
              <a:buChar char="●"/>
            </a:pPr>
            <a:r>
              <a:rPr lang="ko" sz="1200">
                <a:solidFill>
                  <a:schemeClr val="dk1"/>
                </a:solidFill>
              </a:rPr>
              <a:t>프론트엔드 전반 담당</a:t>
            </a:r>
            <a:endParaRPr sz="1200">
              <a:solidFill>
                <a:schemeClr val="dk1"/>
              </a:solidFill>
            </a:endParaRPr>
          </a:p>
        </p:txBody>
      </p:sp>
      <p:sp>
        <p:nvSpPr>
          <p:cNvPr id="225" name="Google Shape;225;p23"/>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팀 구성 및 역할</a:t>
            </a:r>
            <a:endParaRPr sz="900"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cxnSp>
        <p:nvCxnSpPr>
          <p:cNvPr id="230" name="Google Shape;230;p24"/>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cxnSp>
        <p:nvCxnSpPr>
          <p:cNvPr id="231" name="Google Shape;231;p24"/>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232" name="Google Shape;232;p24"/>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개발일정</a:t>
            </a:r>
            <a:endParaRPr sz="900" b="1"/>
          </a:p>
        </p:txBody>
      </p:sp>
      <p:sp>
        <p:nvSpPr>
          <p:cNvPr id="233" name="Google Shape;233;p24"/>
          <p:cNvSpPr/>
          <p:nvPr/>
        </p:nvSpPr>
        <p:spPr>
          <a:xfrm>
            <a:off x="2762450" y="1076775"/>
            <a:ext cx="1729800" cy="6090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sz="1200" b="1"/>
              <a:t>서비스 기획</a:t>
            </a:r>
            <a:endParaRPr sz="1100" b="1"/>
          </a:p>
        </p:txBody>
      </p:sp>
      <p:sp>
        <p:nvSpPr>
          <p:cNvPr id="234" name="Google Shape;234;p24"/>
          <p:cNvSpPr/>
          <p:nvPr/>
        </p:nvSpPr>
        <p:spPr>
          <a:xfrm>
            <a:off x="2762450" y="1841274"/>
            <a:ext cx="1729800" cy="6090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sz="1200" b="1"/>
              <a:t>DB 설계 및 </a:t>
            </a:r>
            <a:endParaRPr sz="1200" b="1"/>
          </a:p>
          <a:p>
            <a:pPr marL="0" lvl="0" indent="0" algn="ctr" rtl="0">
              <a:spcBef>
                <a:spcPts val="0"/>
              </a:spcBef>
              <a:spcAft>
                <a:spcPts val="0"/>
              </a:spcAft>
              <a:buNone/>
            </a:pPr>
            <a:r>
              <a:rPr lang="ko" sz="1200" b="1"/>
              <a:t>기능 구현</a:t>
            </a:r>
            <a:endParaRPr sz="1100" b="1"/>
          </a:p>
        </p:txBody>
      </p:sp>
      <p:sp>
        <p:nvSpPr>
          <p:cNvPr id="235" name="Google Shape;235;p24"/>
          <p:cNvSpPr/>
          <p:nvPr/>
        </p:nvSpPr>
        <p:spPr>
          <a:xfrm>
            <a:off x="2762450" y="2605773"/>
            <a:ext cx="1729800" cy="6090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ko" sz="1200" b="1">
                <a:solidFill>
                  <a:schemeClr val="dk1"/>
                </a:solidFill>
                <a:latin typeface="Nanum Gothic"/>
                <a:ea typeface="Nanum Gothic"/>
                <a:cs typeface="Nanum Gothic"/>
                <a:sym typeface="Nanum Gothic"/>
              </a:rPr>
              <a:t>웹디자인 결정</a:t>
            </a:r>
            <a:endParaRPr sz="1200" b="1">
              <a:solidFill>
                <a:schemeClr val="dk1"/>
              </a:solidFill>
              <a:latin typeface="Nanum Gothic"/>
              <a:ea typeface="Nanum Gothic"/>
              <a:cs typeface="Nanum Gothic"/>
              <a:sym typeface="Nanum Gothic"/>
            </a:endParaRPr>
          </a:p>
        </p:txBody>
      </p:sp>
      <p:sp>
        <p:nvSpPr>
          <p:cNvPr id="236" name="Google Shape;236;p24"/>
          <p:cNvSpPr/>
          <p:nvPr/>
        </p:nvSpPr>
        <p:spPr>
          <a:xfrm>
            <a:off x="2762450" y="3370272"/>
            <a:ext cx="1729800" cy="6090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sz="1200" b="1">
                <a:solidFill>
                  <a:schemeClr val="dk1"/>
                </a:solidFill>
                <a:latin typeface="Nanum Gothic"/>
                <a:ea typeface="Nanum Gothic"/>
                <a:cs typeface="Nanum Gothic"/>
                <a:sym typeface="Nanum Gothic"/>
              </a:rPr>
              <a:t>서버 구축</a:t>
            </a:r>
            <a:endParaRPr sz="1200" b="1">
              <a:solidFill>
                <a:schemeClr val="dk1"/>
              </a:solidFill>
              <a:latin typeface="Nanum Gothic"/>
              <a:ea typeface="Nanum Gothic"/>
              <a:cs typeface="Nanum Gothic"/>
              <a:sym typeface="Nanum Gothic"/>
            </a:endParaRPr>
          </a:p>
        </p:txBody>
      </p:sp>
      <p:sp>
        <p:nvSpPr>
          <p:cNvPr id="237" name="Google Shape;237;p24"/>
          <p:cNvSpPr/>
          <p:nvPr/>
        </p:nvSpPr>
        <p:spPr>
          <a:xfrm>
            <a:off x="2787725" y="4134770"/>
            <a:ext cx="1729800" cy="6090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sz="1200" b="1">
                <a:solidFill>
                  <a:schemeClr val="dk1"/>
                </a:solidFill>
                <a:latin typeface="Nanum Gothic"/>
                <a:ea typeface="Nanum Gothic"/>
                <a:cs typeface="Nanum Gothic"/>
                <a:sym typeface="Nanum Gothic"/>
              </a:rPr>
              <a:t>통합 테스트 실행</a:t>
            </a:r>
            <a:endParaRPr sz="1200" b="1">
              <a:solidFill>
                <a:schemeClr val="dk1"/>
              </a:solidFill>
              <a:latin typeface="Nanum Gothic"/>
              <a:ea typeface="Nanum Gothic"/>
              <a:cs typeface="Nanum Gothic"/>
              <a:sym typeface="Nanum Gothic"/>
            </a:endParaRPr>
          </a:p>
        </p:txBody>
      </p:sp>
      <p:sp>
        <p:nvSpPr>
          <p:cNvPr id="238" name="Google Shape;238;p24"/>
          <p:cNvSpPr/>
          <p:nvPr/>
        </p:nvSpPr>
        <p:spPr>
          <a:xfrm>
            <a:off x="5077025" y="1076775"/>
            <a:ext cx="3543300" cy="6090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SzPts val="1000"/>
              <a:buChar char="-"/>
            </a:pPr>
            <a:r>
              <a:rPr lang="ko" sz="1000" b="1"/>
              <a:t>기획 목적 및 사용 ai 서비스 구상</a:t>
            </a:r>
            <a:endParaRPr sz="1000" b="1"/>
          </a:p>
          <a:p>
            <a:pPr marL="457200" lvl="0" indent="-292100" algn="l" rtl="0">
              <a:lnSpc>
                <a:spcPct val="115000"/>
              </a:lnSpc>
              <a:spcBef>
                <a:spcPts val="0"/>
              </a:spcBef>
              <a:spcAft>
                <a:spcPts val="0"/>
              </a:spcAft>
              <a:buClr>
                <a:schemeClr val="dk1"/>
              </a:buClr>
              <a:buSzPts val="1000"/>
              <a:buFont typeface="Lato"/>
              <a:buChar char="-"/>
            </a:pPr>
            <a:r>
              <a:rPr lang="ko" sz="1000" b="1">
                <a:solidFill>
                  <a:schemeClr val="dk1"/>
                </a:solidFill>
                <a:latin typeface="Lato"/>
                <a:ea typeface="Lato"/>
                <a:cs typeface="Lato"/>
                <a:sym typeface="Lato"/>
              </a:rPr>
              <a:t>MVC구조를 기준으로 전체 구현계획 구상</a:t>
            </a:r>
            <a:endParaRPr sz="1000" b="1">
              <a:solidFill>
                <a:schemeClr val="dk1"/>
              </a:solidFill>
              <a:latin typeface="Lato"/>
              <a:ea typeface="Lato"/>
              <a:cs typeface="Lato"/>
              <a:sym typeface="Lato"/>
            </a:endParaRPr>
          </a:p>
          <a:p>
            <a:pPr marL="457200" lvl="0" indent="-292100" algn="l" rtl="0">
              <a:lnSpc>
                <a:spcPct val="115000"/>
              </a:lnSpc>
              <a:spcBef>
                <a:spcPts val="0"/>
              </a:spcBef>
              <a:spcAft>
                <a:spcPts val="0"/>
              </a:spcAft>
              <a:buClr>
                <a:schemeClr val="dk1"/>
              </a:buClr>
              <a:buSzPts val="1000"/>
              <a:buFont typeface="Lato"/>
              <a:buChar char="-"/>
            </a:pPr>
            <a:r>
              <a:rPr lang="ko" sz="1000" b="1">
                <a:solidFill>
                  <a:schemeClr val="dk1"/>
                </a:solidFill>
                <a:latin typeface="Lato"/>
                <a:ea typeface="Lato"/>
                <a:cs typeface="Lato"/>
                <a:sym typeface="Lato"/>
              </a:rPr>
              <a:t>팀원 간 세부 업무 분담 </a:t>
            </a:r>
            <a:endParaRPr sz="1000" b="1">
              <a:solidFill>
                <a:schemeClr val="dk1"/>
              </a:solidFill>
              <a:latin typeface="Lato"/>
              <a:ea typeface="Lato"/>
              <a:cs typeface="Lato"/>
              <a:sym typeface="Lato"/>
            </a:endParaRPr>
          </a:p>
        </p:txBody>
      </p:sp>
      <p:sp>
        <p:nvSpPr>
          <p:cNvPr id="239" name="Google Shape;239;p24"/>
          <p:cNvSpPr/>
          <p:nvPr/>
        </p:nvSpPr>
        <p:spPr>
          <a:xfrm>
            <a:off x="5077025" y="1841275"/>
            <a:ext cx="3543300" cy="6090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chemeClr val="dk1"/>
              </a:buClr>
              <a:buSzPts val="1000"/>
              <a:buFont typeface="Lato"/>
              <a:buChar char="-"/>
            </a:pPr>
            <a:r>
              <a:rPr lang="ko" sz="1000" b="1">
                <a:solidFill>
                  <a:schemeClr val="dk1"/>
                </a:solidFill>
                <a:latin typeface="Lato"/>
                <a:ea typeface="Lato"/>
                <a:cs typeface="Lato"/>
                <a:sym typeface="Lato"/>
              </a:rPr>
              <a:t>MySQL Workbench 활용하여 DB 구축</a:t>
            </a:r>
            <a:endParaRPr sz="1000" b="1">
              <a:solidFill>
                <a:schemeClr val="dk1"/>
              </a:solidFill>
              <a:latin typeface="Lato"/>
              <a:ea typeface="Lato"/>
              <a:cs typeface="Lato"/>
              <a:sym typeface="Lato"/>
            </a:endParaRPr>
          </a:p>
          <a:p>
            <a:pPr marL="457200" lvl="0" indent="-292100" algn="l" rtl="0">
              <a:lnSpc>
                <a:spcPct val="115000"/>
              </a:lnSpc>
              <a:spcBef>
                <a:spcPts val="0"/>
              </a:spcBef>
              <a:spcAft>
                <a:spcPts val="0"/>
              </a:spcAft>
              <a:buClr>
                <a:schemeClr val="dk1"/>
              </a:buClr>
              <a:buSzPts val="1000"/>
              <a:buFont typeface="Lato"/>
              <a:buChar char="-"/>
            </a:pPr>
            <a:r>
              <a:rPr lang="ko" sz="1000" b="1">
                <a:solidFill>
                  <a:schemeClr val="dk1"/>
                </a:solidFill>
                <a:latin typeface="Lato"/>
                <a:ea typeface="Lato"/>
                <a:cs typeface="Lato"/>
                <a:sym typeface="Lato"/>
              </a:rPr>
              <a:t>각각 분담한 업무에 따라 기능 구현</a:t>
            </a:r>
            <a:endParaRPr sz="1000" b="1">
              <a:solidFill>
                <a:schemeClr val="dk1"/>
              </a:solidFill>
              <a:latin typeface="Lato"/>
              <a:ea typeface="Lato"/>
              <a:cs typeface="Lato"/>
              <a:sym typeface="Lato"/>
            </a:endParaRPr>
          </a:p>
        </p:txBody>
      </p:sp>
      <p:sp>
        <p:nvSpPr>
          <p:cNvPr id="240" name="Google Shape;240;p24"/>
          <p:cNvSpPr/>
          <p:nvPr/>
        </p:nvSpPr>
        <p:spPr>
          <a:xfrm>
            <a:off x="5077025" y="2605775"/>
            <a:ext cx="3543300" cy="6090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chemeClr val="dk1"/>
              </a:buClr>
              <a:buSzPts val="1000"/>
              <a:buFont typeface="Lato"/>
              <a:buChar char="-"/>
            </a:pPr>
            <a:r>
              <a:rPr lang="ko" sz="1000" b="1">
                <a:solidFill>
                  <a:schemeClr val="dk1"/>
                </a:solidFill>
                <a:latin typeface="Lato"/>
                <a:ea typeface="Lato"/>
                <a:cs typeface="Lato"/>
                <a:sym typeface="Lato"/>
              </a:rPr>
              <a:t>웹디자인 샘플 조사 및 선정하여 프론트 구현</a:t>
            </a:r>
            <a:endParaRPr sz="1000" b="1">
              <a:solidFill>
                <a:schemeClr val="dk1"/>
              </a:solidFill>
              <a:latin typeface="Lato"/>
              <a:ea typeface="Lato"/>
              <a:cs typeface="Lato"/>
              <a:sym typeface="Lato"/>
            </a:endParaRPr>
          </a:p>
        </p:txBody>
      </p:sp>
      <p:sp>
        <p:nvSpPr>
          <p:cNvPr id="241" name="Google Shape;241;p24"/>
          <p:cNvSpPr/>
          <p:nvPr/>
        </p:nvSpPr>
        <p:spPr>
          <a:xfrm>
            <a:off x="5077025" y="3370275"/>
            <a:ext cx="3543300" cy="6090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chemeClr val="dk1"/>
              </a:buClr>
              <a:buSzPts val="1000"/>
              <a:buFont typeface="Lato"/>
              <a:buChar char="-"/>
            </a:pPr>
            <a:r>
              <a:rPr lang="ko" sz="1000" b="1">
                <a:solidFill>
                  <a:schemeClr val="dk1"/>
                </a:solidFill>
                <a:latin typeface="Lato"/>
                <a:ea typeface="Lato"/>
                <a:cs typeface="Lato"/>
                <a:sym typeface="Lato"/>
              </a:rPr>
              <a:t>네이버 서버 구축후 sts 및 MySQL과 연동</a:t>
            </a:r>
            <a:endParaRPr sz="1000" b="1">
              <a:solidFill>
                <a:schemeClr val="dk1"/>
              </a:solidFill>
              <a:latin typeface="Lato"/>
              <a:ea typeface="Lato"/>
              <a:cs typeface="Lato"/>
              <a:sym typeface="Lato"/>
            </a:endParaRPr>
          </a:p>
        </p:txBody>
      </p:sp>
      <p:sp>
        <p:nvSpPr>
          <p:cNvPr id="242" name="Google Shape;242;p24"/>
          <p:cNvSpPr/>
          <p:nvPr/>
        </p:nvSpPr>
        <p:spPr>
          <a:xfrm>
            <a:off x="5077025" y="4134775"/>
            <a:ext cx="3543300" cy="6090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chemeClr val="dk1"/>
              </a:buClr>
              <a:buSzPts val="1000"/>
              <a:buFont typeface="Lato"/>
              <a:buChar char="-"/>
            </a:pPr>
            <a:r>
              <a:rPr lang="ko" sz="1000" b="1">
                <a:solidFill>
                  <a:schemeClr val="dk1"/>
                </a:solidFill>
                <a:latin typeface="Lato"/>
                <a:ea typeface="Lato"/>
                <a:cs typeface="Lato"/>
                <a:sym typeface="Lato"/>
              </a:rPr>
              <a:t>GitHub를 통해 코드 최종 통합 후 공용서버에서 서비스 작동 테스트 실행</a:t>
            </a:r>
            <a:endParaRPr sz="1000" b="1">
              <a:solidFill>
                <a:schemeClr val="dk1"/>
              </a:solidFill>
              <a:latin typeface="Lato"/>
              <a:ea typeface="Lato"/>
              <a:cs typeface="Lato"/>
              <a:sym typeface="Lato"/>
            </a:endParaRPr>
          </a:p>
        </p:txBody>
      </p:sp>
      <p:cxnSp>
        <p:nvCxnSpPr>
          <p:cNvPr id="243" name="Google Shape;243;p24"/>
          <p:cNvCxnSpPr>
            <a:stCxn id="233" idx="2"/>
            <a:endCxn id="234" idx="0"/>
          </p:cNvCxnSpPr>
          <p:nvPr/>
        </p:nvCxnSpPr>
        <p:spPr>
          <a:xfrm>
            <a:off x="3627350" y="1685775"/>
            <a:ext cx="0" cy="155400"/>
          </a:xfrm>
          <a:prstGeom prst="straightConnector1">
            <a:avLst/>
          </a:prstGeom>
          <a:noFill/>
          <a:ln w="19050" cap="flat" cmpd="sng">
            <a:solidFill>
              <a:schemeClr val="dk2"/>
            </a:solidFill>
            <a:prstDash val="solid"/>
            <a:round/>
            <a:headEnd type="none" w="med" len="med"/>
            <a:tailEnd type="none" w="med" len="med"/>
          </a:ln>
        </p:spPr>
      </p:cxnSp>
      <p:cxnSp>
        <p:nvCxnSpPr>
          <p:cNvPr id="244" name="Google Shape;244;p24"/>
          <p:cNvCxnSpPr>
            <a:stCxn id="234" idx="2"/>
            <a:endCxn id="235" idx="0"/>
          </p:cNvCxnSpPr>
          <p:nvPr/>
        </p:nvCxnSpPr>
        <p:spPr>
          <a:xfrm>
            <a:off x="3627350" y="2450274"/>
            <a:ext cx="0" cy="155400"/>
          </a:xfrm>
          <a:prstGeom prst="straightConnector1">
            <a:avLst/>
          </a:prstGeom>
          <a:noFill/>
          <a:ln w="19050" cap="flat" cmpd="sng">
            <a:solidFill>
              <a:schemeClr val="dk2"/>
            </a:solidFill>
            <a:prstDash val="solid"/>
            <a:round/>
            <a:headEnd type="none" w="med" len="med"/>
            <a:tailEnd type="none" w="med" len="med"/>
          </a:ln>
        </p:spPr>
      </p:cxnSp>
      <p:cxnSp>
        <p:nvCxnSpPr>
          <p:cNvPr id="245" name="Google Shape;245;p24"/>
          <p:cNvCxnSpPr>
            <a:stCxn id="235" idx="2"/>
            <a:endCxn id="236" idx="0"/>
          </p:cNvCxnSpPr>
          <p:nvPr/>
        </p:nvCxnSpPr>
        <p:spPr>
          <a:xfrm>
            <a:off x="3627350" y="3214773"/>
            <a:ext cx="0" cy="155400"/>
          </a:xfrm>
          <a:prstGeom prst="straightConnector1">
            <a:avLst/>
          </a:prstGeom>
          <a:noFill/>
          <a:ln w="19050" cap="flat" cmpd="sng">
            <a:solidFill>
              <a:schemeClr val="dk2"/>
            </a:solidFill>
            <a:prstDash val="solid"/>
            <a:round/>
            <a:headEnd type="none" w="med" len="med"/>
            <a:tailEnd type="none" w="med" len="med"/>
          </a:ln>
        </p:spPr>
      </p:cxnSp>
      <p:cxnSp>
        <p:nvCxnSpPr>
          <p:cNvPr id="246" name="Google Shape;246;p24"/>
          <p:cNvCxnSpPr>
            <a:endCxn id="237" idx="0"/>
          </p:cNvCxnSpPr>
          <p:nvPr/>
        </p:nvCxnSpPr>
        <p:spPr>
          <a:xfrm>
            <a:off x="3652625" y="3979370"/>
            <a:ext cx="0" cy="155400"/>
          </a:xfrm>
          <a:prstGeom prst="straightConnector1">
            <a:avLst/>
          </a:prstGeom>
          <a:noFill/>
          <a:ln w="19050" cap="flat" cmpd="sng">
            <a:solidFill>
              <a:schemeClr val="dk2"/>
            </a:solidFill>
            <a:prstDash val="solid"/>
            <a:round/>
            <a:headEnd type="none" w="med" len="med"/>
            <a:tailEnd type="none" w="med" len="med"/>
          </a:ln>
        </p:spPr>
      </p:cxnSp>
      <p:cxnSp>
        <p:nvCxnSpPr>
          <p:cNvPr id="247" name="Google Shape;247;p24"/>
          <p:cNvCxnSpPr>
            <a:endCxn id="238" idx="1"/>
          </p:cNvCxnSpPr>
          <p:nvPr/>
        </p:nvCxnSpPr>
        <p:spPr>
          <a:xfrm>
            <a:off x="4492325" y="1381275"/>
            <a:ext cx="584700" cy="0"/>
          </a:xfrm>
          <a:prstGeom prst="straightConnector1">
            <a:avLst/>
          </a:prstGeom>
          <a:noFill/>
          <a:ln w="19050" cap="flat" cmpd="sng">
            <a:solidFill>
              <a:schemeClr val="dk2"/>
            </a:solidFill>
            <a:prstDash val="dash"/>
            <a:round/>
            <a:headEnd type="none" w="med" len="med"/>
            <a:tailEnd type="stealth" w="med" len="med"/>
          </a:ln>
        </p:spPr>
      </p:cxnSp>
      <p:cxnSp>
        <p:nvCxnSpPr>
          <p:cNvPr id="248" name="Google Shape;248;p24"/>
          <p:cNvCxnSpPr>
            <a:stCxn id="234" idx="3"/>
            <a:endCxn id="239" idx="1"/>
          </p:cNvCxnSpPr>
          <p:nvPr/>
        </p:nvCxnSpPr>
        <p:spPr>
          <a:xfrm>
            <a:off x="4492250" y="2145774"/>
            <a:ext cx="584700" cy="0"/>
          </a:xfrm>
          <a:prstGeom prst="straightConnector1">
            <a:avLst/>
          </a:prstGeom>
          <a:noFill/>
          <a:ln w="19050" cap="flat" cmpd="sng">
            <a:solidFill>
              <a:schemeClr val="dk2"/>
            </a:solidFill>
            <a:prstDash val="dash"/>
            <a:round/>
            <a:headEnd type="none" w="med" len="med"/>
            <a:tailEnd type="stealth" w="med" len="med"/>
          </a:ln>
        </p:spPr>
      </p:cxnSp>
      <p:cxnSp>
        <p:nvCxnSpPr>
          <p:cNvPr id="249" name="Google Shape;249;p24"/>
          <p:cNvCxnSpPr>
            <a:stCxn id="235" idx="3"/>
            <a:endCxn id="240" idx="1"/>
          </p:cNvCxnSpPr>
          <p:nvPr/>
        </p:nvCxnSpPr>
        <p:spPr>
          <a:xfrm>
            <a:off x="4492250" y="2910273"/>
            <a:ext cx="584700" cy="0"/>
          </a:xfrm>
          <a:prstGeom prst="straightConnector1">
            <a:avLst/>
          </a:prstGeom>
          <a:noFill/>
          <a:ln w="19050" cap="flat" cmpd="sng">
            <a:solidFill>
              <a:schemeClr val="dk2"/>
            </a:solidFill>
            <a:prstDash val="dash"/>
            <a:round/>
            <a:headEnd type="none" w="med" len="med"/>
            <a:tailEnd type="stealth" w="med" len="med"/>
          </a:ln>
        </p:spPr>
      </p:cxnSp>
      <p:cxnSp>
        <p:nvCxnSpPr>
          <p:cNvPr id="250" name="Google Shape;250;p24"/>
          <p:cNvCxnSpPr>
            <a:stCxn id="236" idx="3"/>
            <a:endCxn id="241" idx="1"/>
          </p:cNvCxnSpPr>
          <p:nvPr/>
        </p:nvCxnSpPr>
        <p:spPr>
          <a:xfrm>
            <a:off x="4492250" y="3674772"/>
            <a:ext cx="584700" cy="0"/>
          </a:xfrm>
          <a:prstGeom prst="straightConnector1">
            <a:avLst/>
          </a:prstGeom>
          <a:noFill/>
          <a:ln w="19050" cap="flat" cmpd="sng">
            <a:solidFill>
              <a:schemeClr val="dk2"/>
            </a:solidFill>
            <a:prstDash val="dash"/>
            <a:round/>
            <a:headEnd type="none" w="med" len="med"/>
            <a:tailEnd type="stealth" w="med" len="med"/>
          </a:ln>
        </p:spPr>
      </p:cxnSp>
      <p:cxnSp>
        <p:nvCxnSpPr>
          <p:cNvPr id="251" name="Google Shape;251;p24"/>
          <p:cNvCxnSpPr>
            <a:stCxn id="237" idx="3"/>
            <a:endCxn id="242" idx="1"/>
          </p:cNvCxnSpPr>
          <p:nvPr/>
        </p:nvCxnSpPr>
        <p:spPr>
          <a:xfrm>
            <a:off x="4517525" y="4439270"/>
            <a:ext cx="559500" cy="0"/>
          </a:xfrm>
          <a:prstGeom prst="straightConnector1">
            <a:avLst/>
          </a:prstGeom>
          <a:noFill/>
          <a:ln w="19050" cap="flat" cmpd="sng">
            <a:solidFill>
              <a:schemeClr val="dk2"/>
            </a:solidFill>
            <a:prstDash val="dash"/>
            <a:round/>
            <a:headEnd type="none" w="med" len="med"/>
            <a:tailEnd type="stealth" w="med" len="med"/>
          </a:ln>
        </p:spPr>
      </p:cxnSp>
      <p:sp>
        <p:nvSpPr>
          <p:cNvPr id="252" name="Google Shape;252;p24"/>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02 </a:t>
            </a:r>
            <a:r>
              <a:rPr lang="ko" sz="1700" b="1"/>
              <a:t>프로젝트 상세</a:t>
            </a:r>
            <a:endParaRPr sz="1700" b="1"/>
          </a:p>
        </p:txBody>
      </p:sp>
      <p:cxnSp>
        <p:nvCxnSpPr>
          <p:cNvPr id="253" name="Google Shape;253;p24"/>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254" name="Google Shape;254;p24"/>
          <p:cNvSpPr txBox="1"/>
          <p:nvPr/>
        </p:nvSpPr>
        <p:spPr>
          <a:xfrm>
            <a:off x="206600" y="973100"/>
            <a:ext cx="1589700" cy="1262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구조도</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개발환경</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2-3. 팀구성</a:t>
            </a:r>
            <a:endParaRPr sz="1200">
              <a:solidFill>
                <a:srgbClr val="999999"/>
              </a:solidFill>
            </a:endParaRPr>
          </a:p>
          <a:p>
            <a:pPr marL="0" lvl="0" indent="0" algn="l" rtl="0">
              <a:lnSpc>
                <a:spcPct val="150000"/>
              </a:lnSpc>
              <a:spcBef>
                <a:spcPts val="0"/>
              </a:spcBef>
              <a:spcAft>
                <a:spcPts val="0"/>
              </a:spcAft>
              <a:buNone/>
            </a:pPr>
            <a:r>
              <a:rPr lang="ko" sz="1600" b="1">
                <a:solidFill>
                  <a:srgbClr val="FF9900"/>
                </a:solidFill>
              </a:rPr>
              <a:t>2-4. 개발일정</a:t>
            </a:r>
            <a:endParaRPr sz="1200">
              <a:solidFill>
                <a:srgbClr val="99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258"/>
        <p:cNvGrpSpPr/>
        <p:nvPr/>
      </p:nvGrpSpPr>
      <p:grpSpPr>
        <a:xfrm>
          <a:off x="0" y="0"/>
          <a:ext cx="0" cy="0"/>
          <a:chOff x="0" y="0"/>
          <a:chExt cx="0" cy="0"/>
        </a:xfrm>
      </p:grpSpPr>
      <p:sp>
        <p:nvSpPr>
          <p:cNvPr id="259" name="Google Shape;259;p25"/>
          <p:cNvSpPr txBox="1"/>
          <p:nvPr/>
        </p:nvSpPr>
        <p:spPr>
          <a:xfrm>
            <a:off x="1184575" y="1740600"/>
            <a:ext cx="17871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9600">
                <a:solidFill>
                  <a:schemeClr val="lt1"/>
                </a:solidFill>
              </a:rPr>
              <a:t>03</a:t>
            </a:r>
            <a:endParaRPr sz="9600">
              <a:solidFill>
                <a:schemeClr val="lt1"/>
              </a:solidFill>
            </a:endParaRPr>
          </a:p>
        </p:txBody>
      </p:sp>
      <p:cxnSp>
        <p:nvCxnSpPr>
          <p:cNvPr id="260" name="Google Shape;260;p25"/>
          <p:cNvCxnSpPr/>
          <p:nvPr/>
        </p:nvCxnSpPr>
        <p:spPr>
          <a:xfrm>
            <a:off x="3127675" y="1704100"/>
            <a:ext cx="0" cy="1870500"/>
          </a:xfrm>
          <a:prstGeom prst="straightConnector1">
            <a:avLst/>
          </a:prstGeom>
          <a:noFill/>
          <a:ln w="76200" cap="flat" cmpd="sng">
            <a:solidFill>
              <a:schemeClr val="lt1"/>
            </a:solidFill>
            <a:prstDash val="solid"/>
            <a:round/>
            <a:headEnd type="none" w="med" len="med"/>
            <a:tailEnd type="none" w="med" len="med"/>
          </a:ln>
        </p:spPr>
      </p:cxnSp>
      <p:sp>
        <p:nvSpPr>
          <p:cNvPr id="261" name="Google Shape;261;p25"/>
          <p:cNvSpPr txBox="1"/>
          <p:nvPr/>
        </p:nvSpPr>
        <p:spPr>
          <a:xfrm>
            <a:off x="3413450" y="2002350"/>
            <a:ext cx="21924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500" b="1">
                <a:solidFill>
                  <a:schemeClr val="lt1"/>
                </a:solidFill>
              </a:rPr>
              <a:t>프로젝트 시연</a:t>
            </a:r>
            <a:endParaRPr sz="2500" b="1">
              <a:solidFill>
                <a:schemeClr val="lt1"/>
              </a:solidFill>
            </a:endParaRPr>
          </a:p>
        </p:txBody>
      </p:sp>
      <p:cxnSp>
        <p:nvCxnSpPr>
          <p:cNvPr id="262" name="Google Shape;262;p25"/>
          <p:cNvCxnSpPr/>
          <p:nvPr/>
        </p:nvCxnSpPr>
        <p:spPr>
          <a:xfrm>
            <a:off x="5830975" y="1740600"/>
            <a:ext cx="0" cy="1870500"/>
          </a:xfrm>
          <a:prstGeom prst="straightConnector1">
            <a:avLst/>
          </a:prstGeom>
          <a:noFill/>
          <a:ln w="28575" cap="flat" cmpd="sng">
            <a:solidFill>
              <a:srgbClr val="F3F3F3"/>
            </a:solidFill>
            <a:prstDash val="solid"/>
            <a:round/>
            <a:headEnd type="none" w="med" len="med"/>
            <a:tailEnd type="none" w="med" len="med"/>
          </a:ln>
        </p:spPr>
      </p:cxnSp>
      <p:sp>
        <p:nvSpPr>
          <p:cNvPr id="263" name="Google Shape;263;p25"/>
          <p:cNvSpPr txBox="1"/>
          <p:nvPr/>
        </p:nvSpPr>
        <p:spPr>
          <a:xfrm>
            <a:off x="6210000" y="2040750"/>
            <a:ext cx="2192400" cy="22320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ko" sz="1900" b="1">
                <a:solidFill>
                  <a:schemeClr val="lt1"/>
                </a:solidFill>
              </a:rPr>
              <a:t>3-1. 구현기능</a:t>
            </a:r>
            <a:endParaRPr sz="1900" b="1">
              <a:solidFill>
                <a:schemeClr val="lt1"/>
              </a:solidFill>
            </a:endParaRPr>
          </a:p>
          <a:p>
            <a:pPr marL="0" lvl="0" indent="0" algn="l" rtl="0">
              <a:lnSpc>
                <a:spcPct val="200000"/>
              </a:lnSpc>
              <a:spcBef>
                <a:spcPts val="0"/>
              </a:spcBef>
              <a:spcAft>
                <a:spcPts val="0"/>
              </a:spcAft>
              <a:buNone/>
            </a:pPr>
            <a:r>
              <a:rPr lang="ko" sz="1900" b="1">
                <a:solidFill>
                  <a:schemeClr val="lt1"/>
                </a:solidFill>
              </a:rPr>
              <a:t>3-2. DB 구성</a:t>
            </a:r>
            <a:endParaRPr sz="1900" b="1">
              <a:solidFill>
                <a:schemeClr val="lt1"/>
              </a:solidFill>
            </a:endParaRPr>
          </a:p>
          <a:p>
            <a:pPr marL="0" lvl="0" indent="0" algn="l" rtl="0">
              <a:lnSpc>
                <a:spcPct val="200000"/>
              </a:lnSpc>
              <a:spcBef>
                <a:spcPts val="0"/>
              </a:spcBef>
              <a:spcAft>
                <a:spcPts val="0"/>
              </a:spcAft>
              <a:buNone/>
            </a:pPr>
            <a:r>
              <a:rPr lang="ko" sz="1900" b="1">
                <a:solidFill>
                  <a:schemeClr val="lt1"/>
                </a:solidFill>
              </a:rPr>
              <a:t>3-3. 수행결과</a:t>
            </a:r>
            <a:endParaRPr sz="1900" b="1">
              <a:solidFill>
                <a:schemeClr val="lt1"/>
              </a:solidFill>
            </a:endParaRPr>
          </a:p>
          <a:p>
            <a:pPr marL="0" lvl="0" indent="0" algn="l" rtl="0">
              <a:lnSpc>
                <a:spcPct val="200000"/>
              </a:lnSpc>
              <a:spcBef>
                <a:spcPts val="0"/>
              </a:spcBef>
              <a:spcAft>
                <a:spcPts val="0"/>
              </a:spcAft>
              <a:buNone/>
            </a:pPr>
            <a:endParaRPr sz="1900" b="1">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cxnSp>
        <p:nvCxnSpPr>
          <p:cNvPr id="268" name="Google Shape;268;p26"/>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269" name="Google Shape;269;p26"/>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270" name="Google Shape;270;p26"/>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271" name="Google Shape;271;p26"/>
          <p:cNvSpPr txBox="1"/>
          <p:nvPr/>
        </p:nvSpPr>
        <p:spPr>
          <a:xfrm>
            <a:off x="206600" y="973100"/>
            <a:ext cx="1589700" cy="1015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600" b="1">
                <a:solidFill>
                  <a:srgbClr val="FF9900"/>
                </a:solidFill>
              </a:rPr>
              <a:t>2-1. 구현기능</a:t>
            </a:r>
            <a:endParaRPr sz="1600" b="1">
              <a:solidFill>
                <a:srgbClr val="FF9900"/>
              </a:solidFill>
            </a:endParaRPr>
          </a:p>
          <a:p>
            <a:pPr marL="0" lvl="0" indent="0" algn="l" rtl="0">
              <a:lnSpc>
                <a:spcPct val="150000"/>
              </a:lnSpc>
              <a:spcBef>
                <a:spcPts val="0"/>
              </a:spcBef>
              <a:spcAft>
                <a:spcPts val="0"/>
              </a:spcAft>
              <a:buClr>
                <a:schemeClr val="dk1"/>
              </a:buClr>
              <a:buSzPts val="1100"/>
              <a:buFont typeface="Arial"/>
              <a:buNone/>
            </a:pPr>
            <a:r>
              <a:rPr lang="ko" sz="1200">
                <a:solidFill>
                  <a:srgbClr val="999999"/>
                </a:solidFill>
              </a:rPr>
              <a:t>2-2. DB구성</a:t>
            </a:r>
            <a:endParaRPr sz="1200">
              <a:solidFill>
                <a:srgbClr val="999999"/>
              </a:solidFill>
            </a:endParaRPr>
          </a:p>
          <a:p>
            <a:pPr marL="0" lvl="0" indent="0" algn="l" rtl="0">
              <a:lnSpc>
                <a:spcPct val="150000"/>
              </a:lnSpc>
              <a:spcBef>
                <a:spcPts val="0"/>
              </a:spcBef>
              <a:spcAft>
                <a:spcPts val="0"/>
              </a:spcAft>
              <a:buClr>
                <a:schemeClr val="dk1"/>
              </a:buClr>
              <a:buSzPts val="1100"/>
              <a:buFont typeface="Arial"/>
              <a:buNone/>
            </a:pPr>
            <a:r>
              <a:rPr lang="ko" sz="1200">
                <a:solidFill>
                  <a:srgbClr val="999999"/>
                </a:solidFill>
              </a:rPr>
              <a:t>2-3. 수행결과</a:t>
            </a:r>
            <a:endParaRPr sz="1200">
              <a:solidFill>
                <a:srgbClr val="999999"/>
              </a:solidFill>
            </a:endParaRPr>
          </a:p>
        </p:txBody>
      </p:sp>
      <p:cxnSp>
        <p:nvCxnSpPr>
          <p:cNvPr id="272" name="Google Shape;272;p26"/>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273" name="Google Shape;273;p26"/>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구현기능</a:t>
            </a:r>
            <a:endParaRPr sz="900" b="1"/>
          </a:p>
        </p:txBody>
      </p:sp>
      <p:graphicFrame>
        <p:nvGraphicFramePr>
          <p:cNvPr id="274" name="Google Shape;274;p26"/>
          <p:cNvGraphicFramePr/>
          <p:nvPr/>
        </p:nvGraphicFramePr>
        <p:xfrm>
          <a:off x="2668871" y="1254812"/>
          <a:ext cx="2997450" cy="3535150"/>
        </p:xfrm>
        <a:graphic>
          <a:graphicData uri="http://schemas.openxmlformats.org/drawingml/2006/table">
            <a:tbl>
              <a:tblPr firstRow="1" bandRow="1">
                <a:noFill/>
                <a:tableStyleId>{69E5A299-0876-4E7C-B94F-03978B3F3746}</a:tableStyleId>
              </a:tblPr>
              <a:tblGrid>
                <a:gridCol w="1066925">
                  <a:extLst>
                    <a:ext uri="{9D8B030D-6E8A-4147-A177-3AD203B41FA5}">
                      <a16:colId xmlns:a16="http://schemas.microsoft.com/office/drawing/2014/main" val="20000"/>
                    </a:ext>
                  </a:extLst>
                </a:gridCol>
                <a:gridCol w="1930525">
                  <a:extLst>
                    <a:ext uri="{9D8B030D-6E8A-4147-A177-3AD203B41FA5}">
                      <a16:colId xmlns:a16="http://schemas.microsoft.com/office/drawing/2014/main" val="20001"/>
                    </a:ext>
                  </a:extLst>
                </a:gridCol>
              </a:tblGrid>
              <a:tr h="322300">
                <a:tc>
                  <a:txBody>
                    <a:bodyPr/>
                    <a:lstStyle/>
                    <a:p>
                      <a:pPr marL="0" marR="0" lvl="0" indent="0" algn="ctr" rtl="0">
                        <a:spcBef>
                          <a:spcPts val="0"/>
                        </a:spcBef>
                        <a:spcAft>
                          <a:spcPts val="0"/>
                        </a:spcAft>
                        <a:buNone/>
                      </a:pPr>
                      <a:r>
                        <a:rPr lang="ko" sz="1200" u="none" strike="noStrike" cap="none">
                          <a:latin typeface="Arial"/>
                          <a:ea typeface="Arial"/>
                          <a:cs typeface="Arial"/>
                          <a:sym typeface="Arial"/>
                        </a:rPr>
                        <a:t>구현 기능</a:t>
                      </a:r>
                      <a:endParaRPr sz="1200" u="none" strike="noStrike" cap="none">
                        <a:latin typeface="Arial"/>
                        <a:ea typeface="Arial"/>
                        <a:cs typeface="Arial"/>
                        <a:sym typeface="Arial"/>
                      </a:endParaRPr>
                    </a:p>
                  </a:txBody>
                  <a:tcPr marL="68600" marR="68600" marT="34300" marB="34300" anchor="ctr"/>
                </a:tc>
                <a:tc>
                  <a:txBody>
                    <a:bodyPr/>
                    <a:lstStyle/>
                    <a:p>
                      <a:pPr marL="0" marR="0" lvl="0" indent="0" algn="ctr" rtl="0">
                        <a:spcBef>
                          <a:spcPts val="0"/>
                        </a:spcBef>
                        <a:spcAft>
                          <a:spcPts val="0"/>
                        </a:spcAft>
                        <a:buNone/>
                      </a:pPr>
                      <a:r>
                        <a:rPr lang="ko" sz="1200" u="none" strike="noStrike" cap="none">
                          <a:latin typeface="Arial"/>
                          <a:ea typeface="Arial"/>
                          <a:cs typeface="Arial"/>
                          <a:sym typeface="Arial"/>
                        </a:rPr>
                        <a:t>상세 내용</a:t>
                      </a:r>
                      <a:endParaRPr sz="1200" u="none" strike="noStrike" cap="none">
                        <a:latin typeface="Arial"/>
                        <a:ea typeface="Arial"/>
                        <a:cs typeface="Arial"/>
                        <a:sym typeface="Arial"/>
                      </a:endParaRPr>
                    </a:p>
                  </a:txBody>
                  <a:tcPr marL="68600" marR="68600" marT="34300" marB="34300" anchor="ctr"/>
                </a:tc>
                <a:extLst>
                  <a:ext uri="{0D108BD9-81ED-4DB2-BD59-A6C34878D82A}">
                    <a16:rowId xmlns:a16="http://schemas.microsoft.com/office/drawing/2014/main" val="10000"/>
                  </a:ext>
                </a:extLst>
              </a:tr>
              <a:tr h="706225">
                <a:tc>
                  <a:txBody>
                    <a:bodyPr/>
                    <a:lstStyle/>
                    <a:p>
                      <a:pPr marL="0" marR="0" lvl="0" indent="0" algn="ctr" rtl="0">
                        <a:spcBef>
                          <a:spcPts val="0"/>
                        </a:spcBef>
                        <a:spcAft>
                          <a:spcPts val="0"/>
                        </a:spcAft>
                        <a:buNone/>
                      </a:pPr>
                      <a:r>
                        <a:rPr lang="ko" sz="1100">
                          <a:latin typeface="Arial"/>
                          <a:ea typeface="Arial"/>
                          <a:cs typeface="Arial"/>
                          <a:sym typeface="Arial"/>
                        </a:rPr>
                        <a:t>사용자</a:t>
                      </a:r>
                      <a:endParaRPr sz="1100" u="none" strike="noStrike" cap="none">
                        <a:latin typeface="Arial"/>
                        <a:ea typeface="Arial"/>
                        <a:cs typeface="Arial"/>
                        <a:sym typeface="Arial"/>
                      </a:endParaRPr>
                    </a:p>
                  </a:txBody>
                  <a:tcPr marL="68600" marR="68600" marT="34300" marB="34300" anchor="ctr"/>
                </a:tc>
                <a:tc>
                  <a:txBody>
                    <a:bodyPr/>
                    <a:lstStyle/>
                    <a:p>
                      <a:pPr marL="0" marR="0" lvl="0" indent="0" algn="l" rtl="0">
                        <a:spcBef>
                          <a:spcPts val="0"/>
                        </a:spcBef>
                        <a:spcAft>
                          <a:spcPts val="0"/>
                        </a:spcAft>
                        <a:buNone/>
                      </a:pPr>
                      <a:r>
                        <a:rPr lang="ko" sz="1100" u="none" strike="noStrike" cap="none">
                          <a:latin typeface="Arial"/>
                          <a:ea typeface="Arial"/>
                          <a:cs typeface="Arial"/>
                          <a:sym typeface="Arial"/>
                        </a:rPr>
                        <a:t>회원 가입 </a:t>
                      </a:r>
                      <a:endParaRPr sz="1100" u="none" strike="noStrike" cap="none">
                        <a:latin typeface="Arial"/>
                        <a:ea typeface="Arial"/>
                        <a:cs typeface="Arial"/>
                        <a:sym typeface="Arial"/>
                      </a:endParaRPr>
                    </a:p>
                    <a:p>
                      <a:pPr marL="0" marR="0" lvl="0" indent="0" algn="l" rtl="0">
                        <a:spcBef>
                          <a:spcPts val="0"/>
                        </a:spcBef>
                        <a:spcAft>
                          <a:spcPts val="0"/>
                        </a:spcAft>
                        <a:buNone/>
                      </a:pPr>
                      <a:r>
                        <a:rPr lang="ko" sz="1100" u="none" strike="noStrike" cap="none">
                          <a:latin typeface="Arial"/>
                          <a:ea typeface="Arial"/>
                          <a:cs typeface="Arial"/>
                          <a:sym typeface="Arial"/>
                        </a:rPr>
                        <a:t>회원 정보 수정</a:t>
                      </a:r>
                      <a:endParaRPr sz="1100" u="none" strike="noStrike" cap="none">
                        <a:latin typeface="Arial"/>
                        <a:ea typeface="Arial"/>
                        <a:cs typeface="Arial"/>
                        <a:sym typeface="Arial"/>
                      </a:endParaRPr>
                    </a:p>
                    <a:p>
                      <a:pPr marL="0" marR="0" lvl="0" indent="0" algn="l" rtl="0">
                        <a:spcBef>
                          <a:spcPts val="0"/>
                        </a:spcBef>
                        <a:spcAft>
                          <a:spcPts val="0"/>
                        </a:spcAft>
                        <a:buNone/>
                      </a:pPr>
                      <a:r>
                        <a:rPr lang="ko" sz="1100" u="none" strike="noStrike" cap="none">
                          <a:latin typeface="Arial"/>
                          <a:ea typeface="Arial"/>
                          <a:cs typeface="Arial"/>
                          <a:sym typeface="Arial"/>
                        </a:rPr>
                        <a:t>회원 탈퇴</a:t>
                      </a:r>
                      <a:endParaRPr sz="1100" u="none" strike="noStrike" cap="none">
                        <a:latin typeface="Arial"/>
                        <a:ea typeface="Arial"/>
                        <a:cs typeface="Arial"/>
                        <a:sym typeface="Arial"/>
                      </a:endParaRPr>
                    </a:p>
                  </a:txBody>
                  <a:tcPr marL="68600" marR="68600" marT="34300" marB="34300" anchor="ctr"/>
                </a:tc>
                <a:extLst>
                  <a:ext uri="{0D108BD9-81ED-4DB2-BD59-A6C34878D82A}">
                    <a16:rowId xmlns:a16="http://schemas.microsoft.com/office/drawing/2014/main" val="10001"/>
                  </a:ext>
                </a:extLst>
              </a:tr>
              <a:tr h="972325">
                <a:tc>
                  <a:txBody>
                    <a:bodyPr/>
                    <a:lstStyle/>
                    <a:p>
                      <a:pPr marL="0" marR="0" lvl="0" indent="0" algn="ctr" rtl="0">
                        <a:spcBef>
                          <a:spcPts val="0"/>
                        </a:spcBef>
                        <a:spcAft>
                          <a:spcPts val="0"/>
                        </a:spcAft>
                        <a:buNone/>
                      </a:pPr>
                      <a:r>
                        <a:rPr lang="ko" sz="1100">
                          <a:latin typeface="Arial"/>
                          <a:ea typeface="Arial"/>
                          <a:cs typeface="Arial"/>
                          <a:sym typeface="Arial"/>
                        </a:rPr>
                        <a:t>레시피 게시판</a:t>
                      </a:r>
                      <a:endParaRPr sz="1100" u="none" strike="noStrike" cap="none">
                        <a:latin typeface="Arial"/>
                        <a:ea typeface="Arial"/>
                        <a:cs typeface="Arial"/>
                        <a:sym typeface="Arial"/>
                      </a:endParaRPr>
                    </a:p>
                  </a:txBody>
                  <a:tcPr marL="68600" marR="68600" marT="34300" marB="34300" anchor="ctr"/>
                </a:tc>
                <a:tc>
                  <a:txBody>
                    <a:bodyPr/>
                    <a:lstStyle/>
                    <a:p>
                      <a:pPr marL="0" lvl="0" indent="0" algn="l" rtl="0">
                        <a:spcBef>
                          <a:spcPts val="0"/>
                        </a:spcBef>
                        <a:spcAft>
                          <a:spcPts val="0"/>
                        </a:spcAft>
                        <a:buClr>
                          <a:schemeClr val="dk1"/>
                        </a:buClr>
                        <a:buFont typeface="Arial"/>
                        <a:buNone/>
                      </a:pPr>
                      <a:r>
                        <a:rPr lang="ko" sz="1100">
                          <a:latin typeface="Arial"/>
                          <a:ea typeface="Arial"/>
                          <a:cs typeface="Arial"/>
                          <a:sym typeface="Arial"/>
                        </a:rPr>
                        <a:t>게시글 조회</a:t>
                      </a:r>
                      <a:endParaRPr sz="1100">
                        <a:latin typeface="Arial"/>
                        <a:ea typeface="Arial"/>
                        <a:cs typeface="Arial"/>
                        <a:sym typeface="Arial"/>
                      </a:endParaRPr>
                    </a:p>
                    <a:p>
                      <a:pPr marL="0" lvl="0" indent="0" algn="l" rtl="0">
                        <a:spcBef>
                          <a:spcPts val="0"/>
                        </a:spcBef>
                        <a:spcAft>
                          <a:spcPts val="0"/>
                        </a:spcAft>
                        <a:buClr>
                          <a:schemeClr val="dk1"/>
                        </a:buClr>
                        <a:buFont typeface="Arial"/>
                        <a:buNone/>
                      </a:pPr>
                      <a:r>
                        <a:rPr lang="ko" sz="1100">
                          <a:latin typeface="Arial"/>
                          <a:ea typeface="Arial"/>
                          <a:cs typeface="Arial"/>
                          <a:sym typeface="Arial"/>
                        </a:rPr>
                        <a:t>게시글 작성</a:t>
                      </a:r>
                      <a:endParaRPr sz="1100">
                        <a:latin typeface="Arial"/>
                        <a:ea typeface="Arial"/>
                        <a:cs typeface="Arial"/>
                        <a:sym typeface="Arial"/>
                      </a:endParaRPr>
                    </a:p>
                    <a:p>
                      <a:pPr marL="0" lvl="0" indent="0" algn="l" rtl="0">
                        <a:spcBef>
                          <a:spcPts val="0"/>
                        </a:spcBef>
                        <a:spcAft>
                          <a:spcPts val="0"/>
                        </a:spcAft>
                        <a:buClr>
                          <a:schemeClr val="dk1"/>
                        </a:buClr>
                        <a:buFont typeface="Arial"/>
                        <a:buNone/>
                      </a:pPr>
                      <a:r>
                        <a:rPr lang="ko" sz="1100">
                          <a:latin typeface="Arial"/>
                          <a:ea typeface="Arial"/>
                          <a:cs typeface="Arial"/>
                          <a:sym typeface="Arial"/>
                        </a:rPr>
                        <a:t>게시글 수정</a:t>
                      </a:r>
                      <a:endParaRPr sz="1100">
                        <a:latin typeface="Arial"/>
                        <a:ea typeface="Arial"/>
                        <a:cs typeface="Arial"/>
                        <a:sym typeface="Arial"/>
                      </a:endParaRPr>
                    </a:p>
                    <a:p>
                      <a:pPr marL="0" lvl="0" indent="0" algn="l" rtl="0">
                        <a:spcBef>
                          <a:spcPts val="0"/>
                        </a:spcBef>
                        <a:spcAft>
                          <a:spcPts val="0"/>
                        </a:spcAft>
                        <a:buClr>
                          <a:schemeClr val="dk1"/>
                        </a:buClr>
                        <a:buFont typeface="Arial"/>
                        <a:buNone/>
                      </a:pPr>
                      <a:r>
                        <a:rPr lang="ko" sz="1100">
                          <a:latin typeface="Arial"/>
                          <a:ea typeface="Arial"/>
                          <a:cs typeface="Arial"/>
                          <a:sym typeface="Arial"/>
                        </a:rPr>
                        <a:t>게시글 삭제</a:t>
                      </a:r>
                      <a:endParaRPr sz="1100">
                        <a:latin typeface="Arial"/>
                        <a:ea typeface="Arial"/>
                        <a:cs typeface="Arial"/>
                        <a:sym typeface="Arial"/>
                      </a:endParaRPr>
                    </a:p>
                    <a:p>
                      <a:pPr marL="0" lvl="0" indent="0" algn="l" rtl="0">
                        <a:spcBef>
                          <a:spcPts val="0"/>
                        </a:spcBef>
                        <a:spcAft>
                          <a:spcPts val="0"/>
                        </a:spcAft>
                        <a:buClr>
                          <a:schemeClr val="dk1"/>
                        </a:buClr>
                        <a:buFont typeface="Arial"/>
                        <a:buNone/>
                      </a:pPr>
                      <a:r>
                        <a:rPr lang="ko" sz="1100">
                          <a:latin typeface="Arial"/>
                          <a:ea typeface="Arial"/>
                          <a:cs typeface="Arial"/>
                          <a:sym typeface="Arial"/>
                        </a:rPr>
                        <a:t>찜기능</a:t>
                      </a:r>
                      <a:endParaRPr sz="1100">
                        <a:latin typeface="Arial"/>
                        <a:ea typeface="Arial"/>
                        <a:cs typeface="Arial"/>
                        <a:sym typeface="Arial"/>
                      </a:endParaRPr>
                    </a:p>
                  </a:txBody>
                  <a:tcPr marL="68600" marR="68600" marT="34300" marB="34300" anchor="ctr"/>
                </a:tc>
                <a:extLst>
                  <a:ext uri="{0D108BD9-81ED-4DB2-BD59-A6C34878D82A}">
                    <a16:rowId xmlns:a16="http://schemas.microsoft.com/office/drawing/2014/main" val="10002"/>
                  </a:ext>
                </a:extLst>
              </a:tr>
              <a:tr h="382600">
                <a:tc>
                  <a:txBody>
                    <a:bodyPr/>
                    <a:lstStyle/>
                    <a:p>
                      <a:pPr marL="0" marR="0" lvl="0" indent="0" algn="ctr" rtl="0">
                        <a:spcBef>
                          <a:spcPts val="0"/>
                        </a:spcBef>
                        <a:spcAft>
                          <a:spcPts val="0"/>
                        </a:spcAft>
                        <a:buNone/>
                      </a:pPr>
                      <a:r>
                        <a:rPr lang="ko" sz="1100">
                          <a:latin typeface="Arial"/>
                          <a:ea typeface="Arial"/>
                          <a:cs typeface="Arial"/>
                          <a:sym typeface="Arial"/>
                        </a:rPr>
                        <a:t>공지사항</a:t>
                      </a:r>
                      <a:endParaRPr sz="1100" u="none" strike="noStrike" cap="none">
                        <a:latin typeface="Arial"/>
                        <a:ea typeface="Arial"/>
                        <a:cs typeface="Arial"/>
                        <a:sym typeface="Arial"/>
                      </a:endParaRPr>
                    </a:p>
                  </a:txBody>
                  <a:tcPr marL="68600" marR="68600" marT="34300" marB="34300" anchor="ctr"/>
                </a:tc>
                <a:tc>
                  <a:txBody>
                    <a:bodyPr/>
                    <a:lstStyle/>
                    <a:p>
                      <a:pPr marL="0" marR="0" lvl="0" indent="0" algn="l" rtl="0">
                        <a:spcBef>
                          <a:spcPts val="0"/>
                        </a:spcBef>
                        <a:spcAft>
                          <a:spcPts val="0"/>
                        </a:spcAft>
                        <a:buNone/>
                      </a:pPr>
                      <a:r>
                        <a:rPr lang="ko" sz="1100" u="none" strike="noStrike" cap="none">
                          <a:latin typeface="Arial"/>
                          <a:ea typeface="Arial"/>
                          <a:cs typeface="Arial"/>
                          <a:sym typeface="Arial"/>
                        </a:rPr>
                        <a:t>게시글 조회</a:t>
                      </a:r>
                      <a:endParaRPr sz="1100" u="none" strike="noStrike" cap="none">
                        <a:latin typeface="Arial"/>
                        <a:ea typeface="Arial"/>
                        <a:cs typeface="Arial"/>
                        <a:sym typeface="Arial"/>
                      </a:endParaRPr>
                    </a:p>
                  </a:txBody>
                  <a:tcPr marL="68600" marR="68600" marT="34300" marB="34300" anchor="ctr"/>
                </a:tc>
                <a:extLst>
                  <a:ext uri="{0D108BD9-81ED-4DB2-BD59-A6C34878D82A}">
                    <a16:rowId xmlns:a16="http://schemas.microsoft.com/office/drawing/2014/main" val="10003"/>
                  </a:ext>
                </a:extLst>
              </a:tr>
              <a:tr h="359125">
                <a:tc>
                  <a:txBody>
                    <a:bodyPr/>
                    <a:lstStyle/>
                    <a:p>
                      <a:pPr marL="0" marR="0" lvl="0" indent="0" algn="ctr" rtl="0">
                        <a:spcBef>
                          <a:spcPts val="0"/>
                        </a:spcBef>
                        <a:spcAft>
                          <a:spcPts val="0"/>
                        </a:spcAft>
                        <a:buNone/>
                      </a:pPr>
                      <a:r>
                        <a:rPr lang="ko" sz="1100">
                          <a:latin typeface="Arial"/>
                          <a:ea typeface="Arial"/>
                          <a:cs typeface="Arial"/>
                          <a:sym typeface="Arial"/>
                        </a:rPr>
                        <a:t>먹깨비 추천</a:t>
                      </a:r>
                      <a:endParaRPr sz="1100">
                        <a:latin typeface="Arial"/>
                        <a:ea typeface="Arial"/>
                        <a:cs typeface="Arial"/>
                        <a:sym typeface="Arial"/>
                      </a:endParaRPr>
                    </a:p>
                  </a:txBody>
                  <a:tcPr marL="68600" marR="68600" marT="34300" marB="34300" anchor="ctr"/>
                </a:tc>
                <a:tc>
                  <a:txBody>
                    <a:bodyPr/>
                    <a:lstStyle/>
                    <a:p>
                      <a:pPr marL="0" marR="0" lvl="0" indent="0" algn="l" rtl="0">
                        <a:spcBef>
                          <a:spcPts val="0"/>
                        </a:spcBef>
                        <a:spcAft>
                          <a:spcPts val="0"/>
                        </a:spcAft>
                        <a:buNone/>
                      </a:pPr>
                      <a:r>
                        <a:rPr lang="ko" sz="1100">
                          <a:latin typeface="Arial"/>
                          <a:ea typeface="Arial"/>
                          <a:cs typeface="Arial"/>
                          <a:sym typeface="Arial"/>
                        </a:rPr>
                        <a:t>재료별, 기분별 레시피 추천</a:t>
                      </a:r>
                      <a:endParaRPr sz="1100" u="none" strike="noStrike" cap="none">
                        <a:latin typeface="Arial"/>
                        <a:ea typeface="Arial"/>
                        <a:cs typeface="Arial"/>
                        <a:sym typeface="Arial"/>
                      </a:endParaRPr>
                    </a:p>
                  </a:txBody>
                  <a:tcPr marL="68600" marR="68600" marT="34300" marB="34300" anchor="ctr"/>
                </a:tc>
                <a:extLst>
                  <a:ext uri="{0D108BD9-81ED-4DB2-BD59-A6C34878D82A}">
                    <a16:rowId xmlns:a16="http://schemas.microsoft.com/office/drawing/2014/main" val="10004"/>
                  </a:ext>
                </a:extLst>
              </a:tr>
              <a:tr h="792575">
                <a:tc>
                  <a:txBody>
                    <a:bodyPr/>
                    <a:lstStyle/>
                    <a:p>
                      <a:pPr marL="0" marR="0" lvl="0" indent="0" algn="ctr" rtl="0">
                        <a:spcBef>
                          <a:spcPts val="0"/>
                        </a:spcBef>
                        <a:spcAft>
                          <a:spcPts val="0"/>
                        </a:spcAft>
                        <a:buNone/>
                      </a:pPr>
                      <a:r>
                        <a:rPr lang="ko" sz="1100" u="none" strike="noStrike" cap="none">
                          <a:latin typeface="Arial"/>
                          <a:ea typeface="Arial"/>
                          <a:cs typeface="Arial"/>
                          <a:sym typeface="Arial"/>
                        </a:rPr>
                        <a:t>챗봇</a:t>
                      </a:r>
                      <a:endParaRPr sz="1100" u="none" strike="noStrike" cap="none">
                        <a:latin typeface="Arial"/>
                        <a:ea typeface="Arial"/>
                        <a:cs typeface="Arial"/>
                        <a:sym typeface="Arial"/>
                      </a:endParaRPr>
                    </a:p>
                  </a:txBody>
                  <a:tcPr marL="68600" marR="68600" marT="34300" marB="3430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B w="38100" cap="flat" cmpd="sng">
                      <a:solidFill>
                        <a:schemeClr val="lt1"/>
                      </a:solidFill>
                      <a:prstDash val="solid"/>
                      <a:round/>
                      <a:headEnd type="none" w="sm" len="sm"/>
                      <a:tailEnd type="none" w="sm" len="sm"/>
                    </a:lnB>
                  </a:tcPr>
                </a:tc>
                <a:tc>
                  <a:txBody>
                    <a:bodyPr/>
                    <a:lstStyle/>
                    <a:p>
                      <a:pPr marL="0" marR="0" lvl="0" indent="0" algn="l" rtl="0">
                        <a:spcBef>
                          <a:spcPts val="0"/>
                        </a:spcBef>
                        <a:spcAft>
                          <a:spcPts val="0"/>
                        </a:spcAft>
                        <a:buNone/>
                      </a:pPr>
                      <a:r>
                        <a:rPr lang="ko" sz="1100" u="none" strike="noStrike" cap="none">
                          <a:latin typeface="Arial"/>
                          <a:ea typeface="Arial"/>
                          <a:cs typeface="Arial"/>
                          <a:sym typeface="Arial"/>
                        </a:rPr>
                        <a:t>기본 답변</a:t>
                      </a:r>
                      <a:endParaRPr sz="1100" u="none" strike="noStrike" cap="none">
                        <a:latin typeface="Arial"/>
                        <a:ea typeface="Arial"/>
                        <a:cs typeface="Arial"/>
                        <a:sym typeface="Arial"/>
                      </a:endParaRPr>
                    </a:p>
                    <a:p>
                      <a:pPr marL="0" marR="0" lvl="0" indent="0" algn="l" rtl="0">
                        <a:spcBef>
                          <a:spcPts val="0"/>
                        </a:spcBef>
                        <a:spcAft>
                          <a:spcPts val="0"/>
                        </a:spcAft>
                        <a:buNone/>
                      </a:pPr>
                      <a:r>
                        <a:rPr lang="ko" sz="1100" u="none" strike="noStrike" cap="none">
                          <a:latin typeface="Arial"/>
                          <a:ea typeface="Arial"/>
                          <a:cs typeface="Arial"/>
                          <a:sym typeface="Arial"/>
                        </a:rPr>
                        <a:t>멀티링크 답변</a:t>
                      </a:r>
                      <a:endParaRPr sz="1100" u="none" strike="noStrike" cap="none">
                        <a:latin typeface="Arial"/>
                        <a:ea typeface="Arial"/>
                        <a:cs typeface="Arial"/>
                        <a:sym typeface="Arial"/>
                      </a:endParaRPr>
                    </a:p>
                  </a:txBody>
                  <a:tcPr marL="68600" marR="68600" marT="34300" marB="3430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B w="3810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75" name="Google Shape;275;p26"/>
          <p:cNvSpPr txBox="1"/>
          <p:nvPr/>
        </p:nvSpPr>
        <p:spPr>
          <a:xfrm>
            <a:off x="3649853" y="849688"/>
            <a:ext cx="860400" cy="2847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ko" sz="1400" b="1">
                <a:solidFill>
                  <a:schemeClr val="dk1"/>
                </a:solidFill>
              </a:rPr>
              <a:t>사용자</a:t>
            </a:r>
            <a:endParaRPr sz="1400" b="1">
              <a:solidFill>
                <a:schemeClr val="dk1"/>
              </a:solidFill>
            </a:endParaRPr>
          </a:p>
        </p:txBody>
      </p:sp>
      <p:graphicFrame>
        <p:nvGraphicFramePr>
          <p:cNvPr id="276" name="Google Shape;276;p26"/>
          <p:cNvGraphicFramePr/>
          <p:nvPr/>
        </p:nvGraphicFramePr>
        <p:xfrm>
          <a:off x="5896146" y="1254812"/>
          <a:ext cx="2997450" cy="3563425"/>
        </p:xfrm>
        <a:graphic>
          <a:graphicData uri="http://schemas.openxmlformats.org/drawingml/2006/table">
            <a:tbl>
              <a:tblPr firstRow="1" bandRow="1">
                <a:noFill/>
                <a:tableStyleId>{69E5A299-0876-4E7C-B94F-03978B3F3746}</a:tableStyleId>
              </a:tblPr>
              <a:tblGrid>
                <a:gridCol w="1066925">
                  <a:extLst>
                    <a:ext uri="{9D8B030D-6E8A-4147-A177-3AD203B41FA5}">
                      <a16:colId xmlns:a16="http://schemas.microsoft.com/office/drawing/2014/main" val="20000"/>
                    </a:ext>
                  </a:extLst>
                </a:gridCol>
                <a:gridCol w="1930525">
                  <a:extLst>
                    <a:ext uri="{9D8B030D-6E8A-4147-A177-3AD203B41FA5}">
                      <a16:colId xmlns:a16="http://schemas.microsoft.com/office/drawing/2014/main" val="20001"/>
                    </a:ext>
                  </a:extLst>
                </a:gridCol>
              </a:tblGrid>
              <a:tr h="305025">
                <a:tc>
                  <a:txBody>
                    <a:bodyPr/>
                    <a:lstStyle/>
                    <a:p>
                      <a:pPr marL="0" marR="0" lvl="0" indent="0" algn="ctr" rtl="0">
                        <a:spcBef>
                          <a:spcPts val="0"/>
                        </a:spcBef>
                        <a:spcAft>
                          <a:spcPts val="0"/>
                        </a:spcAft>
                        <a:buNone/>
                      </a:pPr>
                      <a:r>
                        <a:rPr lang="ko" sz="1200" u="none" strike="noStrike" cap="none">
                          <a:latin typeface="Arial"/>
                          <a:ea typeface="Arial"/>
                          <a:cs typeface="Arial"/>
                          <a:sym typeface="Arial"/>
                        </a:rPr>
                        <a:t>구현 기능</a:t>
                      </a:r>
                      <a:endParaRPr sz="1200" u="none" strike="noStrike" cap="none">
                        <a:latin typeface="Arial"/>
                        <a:ea typeface="Arial"/>
                        <a:cs typeface="Arial"/>
                        <a:sym typeface="Arial"/>
                      </a:endParaRPr>
                    </a:p>
                  </a:txBody>
                  <a:tcPr marL="68600" marR="68600" marT="34300" marB="34300" anchor="ctr"/>
                </a:tc>
                <a:tc>
                  <a:txBody>
                    <a:bodyPr/>
                    <a:lstStyle/>
                    <a:p>
                      <a:pPr marL="0" marR="0" lvl="0" indent="0" algn="ctr" rtl="0">
                        <a:spcBef>
                          <a:spcPts val="0"/>
                        </a:spcBef>
                        <a:spcAft>
                          <a:spcPts val="0"/>
                        </a:spcAft>
                        <a:buNone/>
                      </a:pPr>
                      <a:r>
                        <a:rPr lang="ko" sz="1200" u="none" strike="noStrike" cap="none">
                          <a:latin typeface="Arial"/>
                          <a:ea typeface="Arial"/>
                          <a:cs typeface="Arial"/>
                          <a:sym typeface="Arial"/>
                        </a:rPr>
                        <a:t>상세 내용</a:t>
                      </a:r>
                      <a:endParaRPr sz="1200" u="none" strike="noStrike" cap="none">
                        <a:latin typeface="Arial"/>
                        <a:ea typeface="Arial"/>
                        <a:cs typeface="Arial"/>
                        <a:sym typeface="Arial"/>
                      </a:endParaRPr>
                    </a:p>
                  </a:txBody>
                  <a:tcPr marL="68600" marR="68600" marT="34300" marB="34300" anchor="ctr"/>
                </a:tc>
                <a:extLst>
                  <a:ext uri="{0D108BD9-81ED-4DB2-BD59-A6C34878D82A}">
                    <a16:rowId xmlns:a16="http://schemas.microsoft.com/office/drawing/2014/main" val="10000"/>
                  </a:ext>
                </a:extLst>
              </a:tr>
              <a:tr h="723500">
                <a:tc>
                  <a:txBody>
                    <a:bodyPr/>
                    <a:lstStyle/>
                    <a:p>
                      <a:pPr marL="0" marR="0" lvl="0" indent="0" algn="ctr" rtl="0">
                        <a:spcBef>
                          <a:spcPts val="0"/>
                        </a:spcBef>
                        <a:spcAft>
                          <a:spcPts val="0"/>
                        </a:spcAft>
                        <a:buNone/>
                      </a:pPr>
                      <a:r>
                        <a:rPr lang="ko" sz="1100">
                          <a:latin typeface="Arial"/>
                          <a:ea typeface="Arial"/>
                          <a:cs typeface="Arial"/>
                          <a:sym typeface="Arial"/>
                        </a:rPr>
                        <a:t>사용자 관리</a:t>
                      </a:r>
                      <a:endParaRPr sz="1100" u="none" strike="noStrike" cap="none">
                        <a:latin typeface="Arial"/>
                        <a:ea typeface="Arial"/>
                        <a:cs typeface="Arial"/>
                        <a:sym typeface="Arial"/>
                      </a:endParaRPr>
                    </a:p>
                  </a:txBody>
                  <a:tcPr marL="68600" marR="68600" marT="34300" marB="34300" anchor="ctr"/>
                </a:tc>
                <a:tc>
                  <a:txBody>
                    <a:bodyPr/>
                    <a:lstStyle/>
                    <a:p>
                      <a:pPr marL="0" lvl="0" indent="0" algn="l" rtl="0">
                        <a:spcBef>
                          <a:spcPts val="0"/>
                        </a:spcBef>
                        <a:spcAft>
                          <a:spcPts val="0"/>
                        </a:spcAft>
                        <a:buClr>
                          <a:schemeClr val="dk1"/>
                        </a:buClr>
                        <a:buFont typeface="Arial"/>
                        <a:buNone/>
                      </a:pPr>
                      <a:r>
                        <a:rPr lang="ko" sz="1100">
                          <a:latin typeface="Arial"/>
                          <a:ea typeface="Arial"/>
                          <a:cs typeface="Arial"/>
                          <a:sym typeface="Arial"/>
                        </a:rPr>
                        <a:t>전체 회원 정보 조회</a:t>
                      </a:r>
                      <a:endParaRPr sz="1100">
                        <a:latin typeface="Arial"/>
                        <a:ea typeface="Arial"/>
                        <a:cs typeface="Arial"/>
                        <a:sym typeface="Arial"/>
                      </a:endParaRPr>
                    </a:p>
                    <a:p>
                      <a:pPr marL="0" lvl="0" indent="0" algn="l" rtl="0">
                        <a:spcBef>
                          <a:spcPts val="0"/>
                        </a:spcBef>
                        <a:spcAft>
                          <a:spcPts val="0"/>
                        </a:spcAft>
                        <a:buClr>
                          <a:schemeClr val="dk1"/>
                        </a:buClr>
                        <a:buFont typeface="Arial"/>
                        <a:buNone/>
                      </a:pPr>
                      <a:r>
                        <a:rPr lang="ko" sz="1100">
                          <a:latin typeface="Arial"/>
                          <a:ea typeface="Arial"/>
                          <a:cs typeface="Arial"/>
                          <a:sym typeface="Arial"/>
                        </a:rPr>
                        <a:t>회원 정보 수정</a:t>
                      </a:r>
                      <a:endParaRPr sz="1100">
                        <a:latin typeface="Arial"/>
                        <a:ea typeface="Arial"/>
                        <a:cs typeface="Arial"/>
                        <a:sym typeface="Arial"/>
                      </a:endParaRPr>
                    </a:p>
                    <a:p>
                      <a:pPr marL="0" lvl="0" indent="0" algn="l" rtl="0">
                        <a:spcBef>
                          <a:spcPts val="0"/>
                        </a:spcBef>
                        <a:spcAft>
                          <a:spcPts val="0"/>
                        </a:spcAft>
                        <a:buClr>
                          <a:schemeClr val="dk1"/>
                        </a:buClr>
                        <a:buFont typeface="Arial"/>
                        <a:buNone/>
                      </a:pPr>
                      <a:r>
                        <a:rPr lang="ko" sz="1100">
                          <a:latin typeface="Arial"/>
                          <a:ea typeface="Arial"/>
                          <a:cs typeface="Arial"/>
                          <a:sym typeface="Arial"/>
                        </a:rPr>
                        <a:t>회원 정보 삭제</a:t>
                      </a:r>
                      <a:endParaRPr sz="800">
                        <a:latin typeface="Arial"/>
                        <a:ea typeface="Arial"/>
                        <a:cs typeface="Arial"/>
                        <a:sym typeface="Arial"/>
                      </a:endParaRPr>
                    </a:p>
                  </a:txBody>
                  <a:tcPr marL="68600" marR="68600" marT="34300" marB="34300" anchor="ctr"/>
                </a:tc>
                <a:extLst>
                  <a:ext uri="{0D108BD9-81ED-4DB2-BD59-A6C34878D82A}">
                    <a16:rowId xmlns:a16="http://schemas.microsoft.com/office/drawing/2014/main" val="10001"/>
                  </a:ext>
                </a:extLst>
              </a:tr>
              <a:tr h="807925">
                <a:tc>
                  <a:txBody>
                    <a:bodyPr/>
                    <a:lstStyle/>
                    <a:p>
                      <a:pPr marL="0" marR="0" lvl="0" indent="0" algn="ctr" rtl="0">
                        <a:spcBef>
                          <a:spcPts val="0"/>
                        </a:spcBef>
                        <a:spcAft>
                          <a:spcPts val="0"/>
                        </a:spcAft>
                        <a:buNone/>
                      </a:pPr>
                      <a:r>
                        <a:rPr lang="ko" sz="1100">
                          <a:latin typeface="Arial"/>
                          <a:ea typeface="Arial"/>
                          <a:cs typeface="Arial"/>
                          <a:sym typeface="Arial"/>
                        </a:rPr>
                        <a:t>레시피 게시판</a:t>
                      </a:r>
                      <a:endParaRPr sz="1100" u="none" strike="noStrike" cap="none">
                        <a:latin typeface="Arial"/>
                        <a:ea typeface="Arial"/>
                        <a:cs typeface="Arial"/>
                        <a:sym typeface="Arial"/>
                      </a:endParaRPr>
                    </a:p>
                  </a:txBody>
                  <a:tcPr marL="68600" marR="68600" marT="34300" marB="34300" anchor="ctr"/>
                </a:tc>
                <a:tc>
                  <a:txBody>
                    <a:bodyPr/>
                    <a:lstStyle/>
                    <a:p>
                      <a:pPr marL="0" lvl="0" indent="0" algn="l" rtl="0">
                        <a:spcBef>
                          <a:spcPts val="0"/>
                        </a:spcBef>
                        <a:spcAft>
                          <a:spcPts val="0"/>
                        </a:spcAft>
                        <a:buNone/>
                      </a:pPr>
                      <a:r>
                        <a:rPr lang="ko" sz="1100">
                          <a:latin typeface="Arial"/>
                          <a:ea typeface="Arial"/>
                          <a:cs typeface="Arial"/>
                          <a:sym typeface="Arial"/>
                        </a:rPr>
                        <a:t>게시글 조회</a:t>
                      </a:r>
                      <a:endParaRPr sz="1100">
                        <a:latin typeface="Arial"/>
                        <a:ea typeface="Arial"/>
                        <a:cs typeface="Arial"/>
                        <a:sym typeface="Arial"/>
                      </a:endParaRPr>
                    </a:p>
                    <a:p>
                      <a:pPr marL="0" lvl="0" indent="0" algn="l" rtl="0">
                        <a:spcBef>
                          <a:spcPts val="0"/>
                        </a:spcBef>
                        <a:spcAft>
                          <a:spcPts val="0"/>
                        </a:spcAft>
                        <a:buNone/>
                      </a:pPr>
                      <a:r>
                        <a:rPr lang="ko" sz="1100">
                          <a:latin typeface="Arial"/>
                          <a:ea typeface="Arial"/>
                          <a:cs typeface="Arial"/>
                          <a:sym typeface="Arial"/>
                        </a:rPr>
                        <a:t>게시글 작성</a:t>
                      </a:r>
                      <a:endParaRPr sz="1100">
                        <a:latin typeface="Arial"/>
                        <a:ea typeface="Arial"/>
                        <a:cs typeface="Arial"/>
                        <a:sym typeface="Arial"/>
                      </a:endParaRPr>
                    </a:p>
                    <a:p>
                      <a:pPr marL="0" lvl="0" indent="0" algn="l" rtl="0">
                        <a:spcBef>
                          <a:spcPts val="0"/>
                        </a:spcBef>
                        <a:spcAft>
                          <a:spcPts val="0"/>
                        </a:spcAft>
                        <a:buNone/>
                      </a:pPr>
                      <a:r>
                        <a:rPr lang="ko" sz="1100">
                          <a:latin typeface="Arial"/>
                          <a:ea typeface="Arial"/>
                          <a:cs typeface="Arial"/>
                          <a:sym typeface="Arial"/>
                        </a:rPr>
                        <a:t>게시글 수정</a:t>
                      </a:r>
                      <a:endParaRPr sz="1100">
                        <a:latin typeface="Arial"/>
                        <a:ea typeface="Arial"/>
                        <a:cs typeface="Arial"/>
                        <a:sym typeface="Arial"/>
                      </a:endParaRPr>
                    </a:p>
                    <a:p>
                      <a:pPr marL="0" lvl="0" indent="0" algn="l" rtl="0">
                        <a:spcBef>
                          <a:spcPts val="0"/>
                        </a:spcBef>
                        <a:spcAft>
                          <a:spcPts val="0"/>
                        </a:spcAft>
                        <a:buNone/>
                      </a:pPr>
                      <a:r>
                        <a:rPr lang="ko" sz="1100">
                          <a:latin typeface="Arial"/>
                          <a:ea typeface="Arial"/>
                          <a:cs typeface="Arial"/>
                          <a:sym typeface="Arial"/>
                        </a:rPr>
                        <a:t>게시글 삭제</a:t>
                      </a:r>
                      <a:endParaRPr sz="1100">
                        <a:latin typeface="Arial"/>
                        <a:ea typeface="Arial"/>
                        <a:cs typeface="Arial"/>
                        <a:sym typeface="Arial"/>
                      </a:endParaRPr>
                    </a:p>
                  </a:txBody>
                  <a:tcPr marL="68600" marR="68600" marT="34300" marB="34300" anchor="ctr"/>
                </a:tc>
                <a:extLst>
                  <a:ext uri="{0D108BD9-81ED-4DB2-BD59-A6C34878D82A}">
                    <a16:rowId xmlns:a16="http://schemas.microsoft.com/office/drawing/2014/main" val="10002"/>
                  </a:ext>
                </a:extLst>
              </a:tr>
              <a:tr h="826975">
                <a:tc>
                  <a:txBody>
                    <a:bodyPr/>
                    <a:lstStyle/>
                    <a:p>
                      <a:pPr marL="0" marR="0" lvl="0" indent="0" algn="ctr" rtl="0">
                        <a:spcBef>
                          <a:spcPts val="0"/>
                        </a:spcBef>
                        <a:spcAft>
                          <a:spcPts val="0"/>
                        </a:spcAft>
                        <a:buNone/>
                      </a:pPr>
                      <a:r>
                        <a:rPr lang="ko" sz="1100">
                          <a:latin typeface="Arial"/>
                          <a:ea typeface="Arial"/>
                          <a:cs typeface="Arial"/>
                          <a:sym typeface="Arial"/>
                        </a:rPr>
                        <a:t>공지사항</a:t>
                      </a:r>
                      <a:endParaRPr sz="1100" u="none" strike="noStrike" cap="none">
                        <a:latin typeface="Arial"/>
                        <a:ea typeface="Arial"/>
                        <a:cs typeface="Arial"/>
                        <a:sym typeface="Arial"/>
                      </a:endParaRPr>
                    </a:p>
                  </a:txBody>
                  <a:tcPr marL="68600" marR="68600" marT="34300" marB="34300" anchor="ctr">
                    <a:lnB w="12700" cap="flat" cmpd="sng">
                      <a:solidFill>
                        <a:schemeClr val="lt1"/>
                      </a:solidFill>
                      <a:prstDash val="solid"/>
                      <a:round/>
                      <a:headEnd type="none" w="sm" len="sm"/>
                      <a:tailEnd type="none" w="sm" len="sm"/>
                    </a:lnB>
                  </a:tcPr>
                </a:tc>
                <a:tc>
                  <a:txBody>
                    <a:bodyPr/>
                    <a:lstStyle/>
                    <a:p>
                      <a:pPr marL="0" marR="0" lvl="0" indent="0" algn="l" rtl="0">
                        <a:spcBef>
                          <a:spcPts val="0"/>
                        </a:spcBef>
                        <a:spcAft>
                          <a:spcPts val="0"/>
                        </a:spcAft>
                        <a:buNone/>
                      </a:pPr>
                      <a:r>
                        <a:rPr lang="ko" sz="1100" u="none" strike="noStrike" cap="none">
                          <a:latin typeface="Arial"/>
                          <a:ea typeface="Arial"/>
                          <a:cs typeface="Arial"/>
                          <a:sym typeface="Arial"/>
                        </a:rPr>
                        <a:t>게시글 조회</a:t>
                      </a:r>
                      <a:endParaRPr sz="1100" u="none" strike="noStrike" cap="none">
                        <a:latin typeface="Arial"/>
                        <a:ea typeface="Arial"/>
                        <a:cs typeface="Arial"/>
                        <a:sym typeface="Arial"/>
                      </a:endParaRPr>
                    </a:p>
                    <a:p>
                      <a:pPr marL="0" lvl="0" indent="0" algn="l" rtl="0">
                        <a:spcBef>
                          <a:spcPts val="0"/>
                        </a:spcBef>
                        <a:spcAft>
                          <a:spcPts val="0"/>
                        </a:spcAft>
                        <a:buClr>
                          <a:schemeClr val="dk1"/>
                        </a:buClr>
                        <a:buFont typeface="Arial"/>
                        <a:buNone/>
                      </a:pPr>
                      <a:r>
                        <a:rPr lang="ko" sz="1100">
                          <a:latin typeface="Arial"/>
                          <a:ea typeface="Arial"/>
                          <a:cs typeface="Arial"/>
                          <a:sym typeface="Arial"/>
                        </a:rPr>
                        <a:t>게시글 작성</a:t>
                      </a:r>
                      <a:endParaRPr sz="1100" u="none" strike="noStrike" cap="none">
                        <a:latin typeface="Arial"/>
                        <a:ea typeface="Arial"/>
                        <a:cs typeface="Arial"/>
                        <a:sym typeface="Arial"/>
                      </a:endParaRPr>
                    </a:p>
                    <a:p>
                      <a:pPr marL="0" marR="0" lvl="0" indent="0" algn="l" rtl="0">
                        <a:spcBef>
                          <a:spcPts val="0"/>
                        </a:spcBef>
                        <a:spcAft>
                          <a:spcPts val="0"/>
                        </a:spcAft>
                        <a:buNone/>
                      </a:pPr>
                      <a:r>
                        <a:rPr lang="ko" sz="1100" u="none" strike="noStrike" cap="none">
                          <a:latin typeface="Arial"/>
                          <a:ea typeface="Arial"/>
                          <a:cs typeface="Arial"/>
                          <a:sym typeface="Arial"/>
                        </a:rPr>
                        <a:t>게시글 수정</a:t>
                      </a:r>
                      <a:endParaRPr sz="1100" u="none" strike="noStrike" cap="none">
                        <a:latin typeface="Arial"/>
                        <a:ea typeface="Arial"/>
                        <a:cs typeface="Arial"/>
                        <a:sym typeface="Arial"/>
                      </a:endParaRPr>
                    </a:p>
                    <a:p>
                      <a:pPr marL="0" marR="0" lvl="0" indent="0" algn="l" rtl="0">
                        <a:spcBef>
                          <a:spcPts val="0"/>
                        </a:spcBef>
                        <a:spcAft>
                          <a:spcPts val="0"/>
                        </a:spcAft>
                        <a:buNone/>
                      </a:pPr>
                      <a:r>
                        <a:rPr lang="ko" sz="1100" u="none" strike="noStrike" cap="none">
                          <a:latin typeface="Arial"/>
                          <a:ea typeface="Arial"/>
                          <a:cs typeface="Arial"/>
                          <a:sym typeface="Arial"/>
                        </a:rPr>
                        <a:t>게시글 삭제</a:t>
                      </a:r>
                      <a:endParaRPr sz="1100" u="none" strike="noStrike" cap="none">
                        <a:latin typeface="Arial"/>
                        <a:ea typeface="Arial"/>
                        <a:cs typeface="Arial"/>
                        <a:sym typeface="Arial"/>
                      </a:endParaRPr>
                    </a:p>
                  </a:txBody>
                  <a:tcPr marL="68600" marR="68600" marT="34300" marB="34300" anchor="ctr">
                    <a:lnB w="1270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274525">
                <a:tc>
                  <a:txBody>
                    <a:bodyPr/>
                    <a:lstStyle/>
                    <a:p>
                      <a:pPr marL="0" marR="0" lvl="0" indent="0" algn="ctr" rtl="0">
                        <a:spcBef>
                          <a:spcPts val="0"/>
                        </a:spcBef>
                        <a:spcAft>
                          <a:spcPts val="0"/>
                        </a:spcAft>
                        <a:buNone/>
                      </a:pPr>
                      <a:r>
                        <a:rPr lang="ko" sz="1100">
                          <a:latin typeface="Arial"/>
                          <a:ea typeface="Arial"/>
                          <a:cs typeface="Arial"/>
                          <a:sym typeface="Arial"/>
                        </a:rPr>
                        <a:t>먹깨비 추천</a:t>
                      </a:r>
                      <a:endParaRPr sz="1100">
                        <a:latin typeface="Arial"/>
                        <a:ea typeface="Arial"/>
                        <a:cs typeface="Arial"/>
                        <a:sym typeface="Arial"/>
                      </a:endParaRPr>
                    </a:p>
                  </a:txBody>
                  <a:tcPr marL="68600" marR="68600" marT="34300" marB="3430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marR="0" lvl="0" indent="0" algn="l" rtl="0">
                        <a:spcBef>
                          <a:spcPts val="0"/>
                        </a:spcBef>
                        <a:spcAft>
                          <a:spcPts val="0"/>
                        </a:spcAft>
                        <a:buNone/>
                      </a:pPr>
                      <a:r>
                        <a:rPr lang="ko" sz="1100">
                          <a:latin typeface="Arial"/>
                          <a:ea typeface="Arial"/>
                          <a:cs typeface="Arial"/>
                          <a:sym typeface="Arial"/>
                        </a:rPr>
                        <a:t>재료별, 기분별 레시피 추천</a:t>
                      </a:r>
                      <a:endParaRPr sz="1100" u="none" strike="noStrike" cap="none">
                        <a:latin typeface="Arial"/>
                        <a:ea typeface="Arial"/>
                        <a:cs typeface="Arial"/>
                        <a:sym typeface="Arial"/>
                      </a:endParaRPr>
                    </a:p>
                  </a:txBody>
                  <a:tcPr marL="68600" marR="68600" marT="34300" marB="3430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625475">
                <a:tc>
                  <a:txBody>
                    <a:bodyPr/>
                    <a:lstStyle/>
                    <a:p>
                      <a:pPr marL="0" marR="0" lvl="0" indent="0" algn="ctr" rtl="0">
                        <a:spcBef>
                          <a:spcPts val="0"/>
                        </a:spcBef>
                        <a:spcAft>
                          <a:spcPts val="0"/>
                        </a:spcAft>
                        <a:buNone/>
                      </a:pPr>
                      <a:r>
                        <a:rPr lang="ko" sz="1100" u="none" strike="noStrike" cap="none">
                          <a:latin typeface="Arial"/>
                          <a:ea typeface="Arial"/>
                          <a:cs typeface="Arial"/>
                          <a:sym typeface="Arial"/>
                        </a:rPr>
                        <a:t>챗봇</a:t>
                      </a:r>
                      <a:endParaRPr sz="1100" u="none" strike="noStrike" cap="none">
                        <a:latin typeface="Arial"/>
                        <a:ea typeface="Arial"/>
                        <a:cs typeface="Arial"/>
                        <a:sym typeface="Arial"/>
                      </a:endParaRPr>
                    </a:p>
                  </a:txBody>
                  <a:tcPr marL="68600" marR="68600" marT="34300" marB="3430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marR="0" lvl="0" indent="0" algn="l" rtl="0">
                        <a:spcBef>
                          <a:spcPts val="0"/>
                        </a:spcBef>
                        <a:spcAft>
                          <a:spcPts val="0"/>
                        </a:spcAft>
                        <a:buNone/>
                      </a:pPr>
                      <a:r>
                        <a:rPr lang="ko" sz="1100" u="none" strike="noStrike" cap="none">
                          <a:latin typeface="Arial"/>
                          <a:ea typeface="Arial"/>
                          <a:cs typeface="Arial"/>
                          <a:sym typeface="Arial"/>
                        </a:rPr>
                        <a:t>기본 답변</a:t>
                      </a:r>
                      <a:endParaRPr sz="1100" u="none" strike="noStrike" cap="none">
                        <a:latin typeface="Arial"/>
                        <a:ea typeface="Arial"/>
                        <a:cs typeface="Arial"/>
                        <a:sym typeface="Arial"/>
                      </a:endParaRPr>
                    </a:p>
                    <a:p>
                      <a:pPr marL="0" marR="0" lvl="0" indent="0" algn="l" rtl="0">
                        <a:spcBef>
                          <a:spcPts val="0"/>
                        </a:spcBef>
                        <a:spcAft>
                          <a:spcPts val="0"/>
                        </a:spcAft>
                        <a:buNone/>
                      </a:pPr>
                      <a:r>
                        <a:rPr lang="ko" sz="1100" u="none" strike="noStrike" cap="none">
                          <a:latin typeface="Arial"/>
                          <a:ea typeface="Arial"/>
                          <a:cs typeface="Arial"/>
                          <a:sym typeface="Arial"/>
                        </a:rPr>
                        <a:t>멀티링크 답변</a:t>
                      </a:r>
                      <a:endParaRPr sz="1100" u="none" strike="noStrike" cap="none">
                        <a:latin typeface="Arial"/>
                        <a:ea typeface="Arial"/>
                        <a:cs typeface="Arial"/>
                        <a:sym typeface="Arial"/>
                      </a:endParaRPr>
                    </a:p>
                  </a:txBody>
                  <a:tcPr marL="68600" marR="68600" marT="34300" marB="34300" anchor="ctr">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77" name="Google Shape;277;p26"/>
          <p:cNvSpPr txBox="1"/>
          <p:nvPr/>
        </p:nvSpPr>
        <p:spPr>
          <a:xfrm>
            <a:off x="6818481" y="849688"/>
            <a:ext cx="977700" cy="2847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ko" b="1">
                <a:solidFill>
                  <a:schemeClr val="dk1"/>
                </a:solidFill>
              </a:rPr>
              <a:t>관리자</a:t>
            </a:r>
            <a:endParaRPr sz="1400" b="1">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cxnSp>
        <p:nvCxnSpPr>
          <p:cNvPr id="282" name="Google Shape;282;p27"/>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283" name="Google Shape;283;p27"/>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284" name="Google Shape;284;p27"/>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285" name="Google Shape;285;p27"/>
          <p:cNvSpPr txBox="1"/>
          <p:nvPr/>
        </p:nvSpPr>
        <p:spPr>
          <a:xfrm>
            <a:off x="206600" y="973100"/>
            <a:ext cx="1589700" cy="1015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200">
              <a:solidFill>
                <a:srgbClr val="999999"/>
              </a:solidFill>
            </a:endParaRPr>
          </a:p>
          <a:p>
            <a:pPr marL="0" lvl="0" indent="0" algn="l" rtl="0">
              <a:lnSpc>
                <a:spcPct val="150000"/>
              </a:lnSpc>
              <a:spcBef>
                <a:spcPts val="0"/>
              </a:spcBef>
              <a:spcAft>
                <a:spcPts val="0"/>
              </a:spcAft>
              <a:buNone/>
            </a:pPr>
            <a:r>
              <a:rPr lang="ko" sz="1600" b="1">
                <a:solidFill>
                  <a:srgbClr val="FF9900"/>
                </a:solidFill>
              </a:rPr>
              <a:t>2-2. DB구성</a:t>
            </a:r>
            <a:endParaRPr sz="1200">
              <a:solidFill>
                <a:srgbClr val="999999"/>
              </a:solidFill>
            </a:endParaRPr>
          </a:p>
          <a:p>
            <a:pPr marL="0" lvl="0" indent="0" algn="l" rtl="0">
              <a:lnSpc>
                <a:spcPct val="150000"/>
              </a:lnSpc>
              <a:spcBef>
                <a:spcPts val="0"/>
              </a:spcBef>
              <a:spcAft>
                <a:spcPts val="0"/>
              </a:spcAft>
              <a:buNone/>
            </a:pPr>
            <a:r>
              <a:rPr lang="ko" sz="1200">
                <a:solidFill>
                  <a:srgbClr val="999999"/>
                </a:solidFill>
              </a:rPr>
              <a:t>2-3. 시연</a:t>
            </a:r>
            <a:endParaRPr sz="1200">
              <a:solidFill>
                <a:srgbClr val="999999"/>
              </a:solidFill>
            </a:endParaRPr>
          </a:p>
        </p:txBody>
      </p:sp>
      <p:cxnSp>
        <p:nvCxnSpPr>
          <p:cNvPr id="286" name="Google Shape;286;p27"/>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287" name="Google Shape;287;p27"/>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DB구성</a:t>
            </a:r>
            <a:endParaRPr sz="900" b="1"/>
          </a:p>
        </p:txBody>
      </p:sp>
      <p:graphicFrame>
        <p:nvGraphicFramePr>
          <p:cNvPr id="288" name="Google Shape;288;p27"/>
          <p:cNvGraphicFramePr/>
          <p:nvPr/>
        </p:nvGraphicFramePr>
        <p:xfrm>
          <a:off x="2716691" y="1149330"/>
          <a:ext cx="5700125" cy="1653680"/>
        </p:xfrm>
        <a:graphic>
          <a:graphicData uri="http://schemas.openxmlformats.org/drawingml/2006/table">
            <a:tbl>
              <a:tblPr firstRow="1" bandRow="1">
                <a:noFill/>
                <a:tableStyleId>{69E5A299-0876-4E7C-B94F-03978B3F3746}</a:tableStyleId>
              </a:tblPr>
              <a:tblGrid>
                <a:gridCol w="1390650">
                  <a:extLst>
                    <a:ext uri="{9D8B030D-6E8A-4147-A177-3AD203B41FA5}">
                      <a16:colId xmlns:a16="http://schemas.microsoft.com/office/drawing/2014/main" val="20000"/>
                    </a:ext>
                  </a:extLst>
                </a:gridCol>
                <a:gridCol w="1390650">
                  <a:extLst>
                    <a:ext uri="{9D8B030D-6E8A-4147-A177-3AD203B41FA5}">
                      <a16:colId xmlns:a16="http://schemas.microsoft.com/office/drawing/2014/main" val="20001"/>
                    </a:ext>
                  </a:extLst>
                </a:gridCol>
                <a:gridCol w="1390650">
                  <a:extLst>
                    <a:ext uri="{9D8B030D-6E8A-4147-A177-3AD203B41FA5}">
                      <a16:colId xmlns:a16="http://schemas.microsoft.com/office/drawing/2014/main" val="20002"/>
                    </a:ext>
                  </a:extLst>
                </a:gridCol>
                <a:gridCol w="1528175">
                  <a:extLst>
                    <a:ext uri="{9D8B030D-6E8A-4147-A177-3AD203B41FA5}">
                      <a16:colId xmlns:a16="http://schemas.microsoft.com/office/drawing/2014/main" val="20003"/>
                    </a:ext>
                  </a:extLst>
                </a:gridCol>
              </a:tblGrid>
              <a:tr h="208675">
                <a:tc>
                  <a:txBody>
                    <a:bodyPr/>
                    <a:lstStyle/>
                    <a:p>
                      <a:pPr marL="0" marR="0" lvl="0" indent="0" algn="ctr" rtl="0">
                        <a:spcBef>
                          <a:spcPts val="0"/>
                        </a:spcBef>
                        <a:spcAft>
                          <a:spcPts val="0"/>
                        </a:spcAft>
                        <a:buNone/>
                      </a:pPr>
                      <a:r>
                        <a:rPr lang="ko" sz="1100" u="none" strike="noStrike" cap="none"/>
                        <a:t>COLUMN</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TYPE</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LENGTH</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DESCRIPTION</a:t>
                      </a:r>
                      <a:endParaRPr sz="1100" u="none" strike="noStrike" cap="none"/>
                    </a:p>
                  </a:txBody>
                  <a:tcPr marL="68600" marR="68600" marT="34300" marB="34300"/>
                </a:tc>
                <a:extLst>
                  <a:ext uri="{0D108BD9-81ED-4DB2-BD59-A6C34878D82A}">
                    <a16:rowId xmlns:a16="http://schemas.microsoft.com/office/drawing/2014/main" val="10000"/>
                  </a:ext>
                </a:extLst>
              </a:tr>
              <a:tr h="208675">
                <a:tc>
                  <a:txBody>
                    <a:bodyPr/>
                    <a:lstStyle/>
                    <a:p>
                      <a:pPr marL="0" marR="0" lvl="0" indent="0" algn="l" rtl="0">
                        <a:lnSpc>
                          <a:spcPct val="100000"/>
                        </a:lnSpc>
                        <a:spcBef>
                          <a:spcPts val="0"/>
                        </a:spcBef>
                        <a:spcAft>
                          <a:spcPts val="0"/>
                        </a:spcAft>
                        <a:buClr>
                          <a:schemeClr val="dk1"/>
                        </a:buClr>
                        <a:buSzPts val="1100"/>
                        <a:buFont typeface="Calibri"/>
                        <a:buNone/>
                      </a:pPr>
                      <a:r>
                        <a:rPr lang="ko" sz="1100"/>
                        <a:t>user_no</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INTEGER</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사용자 번호</a:t>
                      </a:r>
                      <a:r>
                        <a:rPr lang="ko" sz="1100" u="none" strike="noStrike" cap="none"/>
                        <a:t> (기본키)</a:t>
                      </a:r>
                      <a:endParaRPr sz="1100" u="none" strike="noStrike" cap="none"/>
                    </a:p>
                  </a:txBody>
                  <a:tcPr marL="68600" marR="68600" marT="34300" marB="34300"/>
                </a:tc>
                <a:extLst>
                  <a:ext uri="{0D108BD9-81ED-4DB2-BD59-A6C34878D82A}">
                    <a16:rowId xmlns:a16="http://schemas.microsoft.com/office/drawing/2014/main" val="10001"/>
                  </a:ext>
                </a:extLst>
              </a:tr>
              <a:tr h="208675">
                <a:tc>
                  <a:txBody>
                    <a:bodyPr/>
                    <a:lstStyle/>
                    <a:p>
                      <a:pPr marL="0" marR="0" lvl="0" indent="0" algn="l" rtl="0">
                        <a:spcBef>
                          <a:spcPts val="0"/>
                        </a:spcBef>
                        <a:spcAft>
                          <a:spcPts val="0"/>
                        </a:spcAft>
                        <a:buNone/>
                      </a:pPr>
                      <a:r>
                        <a:rPr lang="ko" sz="1100"/>
                        <a:t>user_name</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u="none" strike="noStrike" cap="none"/>
                        <a:t>VARCHAR </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20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이름</a:t>
                      </a:r>
                      <a:endParaRPr sz="1100" u="none" strike="noStrike" cap="none"/>
                    </a:p>
                  </a:txBody>
                  <a:tcPr marL="68600" marR="68600" marT="34300" marB="34300"/>
                </a:tc>
                <a:extLst>
                  <a:ext uri="{0D108BD9-81ED-4DB2-BD59-A6C34878D82A}">
                    <a16:rowId xmlns:a16="http://schemas.microsoft.com/office/drawing/2014/main" val="10002"/>
                  </a:ext>
                </a:extLst>
              </a:tr>
              <a:tr h="208675">
                <a:tc>
                  <a:txBody>
                    <a:bodyPr/>
                    <a:lstStyle/>
                    <a:p>
                      <a:pPr marL="0" marR="0" lvl="0" indent="0" algn="l" rtl="0">
                        <a:spcBef>
                          <a:spcPts val="0"/>
                        </a:spcBef>
                        <a:spcAft>
                          <a:spcPts val="0"/>
                        </a:spcAft>
                        <a:buNone/>
                      </a:pPr>
                      <a:r>
                        <a:rPr lang="ko" sz="1100"/>
                        <a:t>user_email</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u="none" strike="noStrike" cap="none"/>
                        <a:t>VARCHAR </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40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이메일</a:t>
                      </a:r>
                      <a:endParaRPr sz="1100" u="none" strike="noStrike" cap="none"/>
                    </a:p>
                  </a:txBody>
                  <a:tcPr marL="68600" marR="68600" marT="34300" marB="34300"/>
                </a:tc>
                <a:extLst>
                  <a:ext uri="{0D108BD9-81ED-4DB2-BD59-A6C34878D82A}">
                    <a16:rowId xmlns:a16="http://schemas.microsoft.com/office/drawing/2014/main" val="10003"/>
                  </a:ext>
                </a:extLst>
              </a:tr>
              <a:tr h="208675">
                <a:tc>
                  <a:txBody>
                    <a:bodyPr/>
                    <a:lstStyle/>
                    <a:p>
                      <a:pPr marL="0" marR="0" lvl="0" indent="0" algn="l" rtl="0">
                        <a:spcBef>
                          <a:spcPts val="0"/>
                        </a:spcBef>
                        <a:spcAft>
                          <a:spcPts val="0"/>
                        </a:spcAft>
                        <a:buNone/>
                      </a:pPr>
                      <a:r>
                        <a:rPr lang="ko" sz="1100"/>
                        <a:t>user_pw</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u="none" strike="noStrike" cap="none"/>
                        <a:t>VARCHAR </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20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비밀번호</a:t>
                      </a:r>
                      <a:endParaRPr sz="1100" u="none" strike="noStrike" cap="none"/>
                    </a:p>
                  </a:txBody>
                  <a:tcPr marL="68600" marR="68600" marT="34300" marB="34300"/>
                </a:tc>
                <a:extLst>
                  <a:ext uri="{0D108BD9-81ED-4DB2-BD59-A6C34878D82A}">
                    <a16:rowId xmlns:a16="http://schemas.microsoft.com/office/drawing/2014/main" val="10004"/>
                  </a:ext>
                </a:extLst>
              </a:tr>
              <a:tr h="208675">
                <a:tc>
                  <a:txBody>
                    <a:bodyPr/>
                    <a:lstStyle/>
                    <a:p>
                      <a:pPr marL="0" marR="0" lvl="0" indent="0" algn="l" rtl="0">
                        <a:spcBef>
                          <a:spcPts val="0"/>
                        </a:spcBef>
                        <a:spcAft>
                          <a:spcPts val="0"/>
                        </a:spcAft>
                        <a:buNone/>
                      </a:pPr>
                      <a:r>
                        <a:rPr lang="ko" sz="1100"/>
                        <a:t>user_phone</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VARCHAR </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20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전화번호</a:t>
                      </a:r>
                      <a:endParaRPr sz="1100" u="none" strike="noStrike" cap="none"/>
                    </a:p>
                  </a:txBody>
                  <a:tcPr marL="68600" marR="68600" marT="34300" marB="34300"/>
                </a:tc>
                <a:extLst>
                  <a:ext uri="{0D108BD9-81ED-4DB2-BD59-A6C34878D82A}">
                    <a16:rowId xmlns:a16="http://schemas.microsoft.com/office/drawing/2014/main" val="10005"/>
                  </a:ext>
                </a:extLst>
              </a:tr>
              <a:tr h="208675">
                <a:tc>
                  <a:txBody>
                    <a:bodyPr/>
                    <a:lstStyle/>
                    <a:p>
                      <a:pPr marL="0" marR="0" lvl="0" indent="0" algn="l" rtl="0">
                        <a:spcBef>
                          <a:spcPts val="0"/>
                        </a:spcBef>
                        <a:spcAft>
                          <a:spcPts val="0"/>
                        </a:spcAft>
                        <a:buNone/>
                      </a:pPr>
                      <a:r>
                        <a:rPr lang="ko" sz="1100"/>
                        <a:t>user_address</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VARCHAR </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50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주소</a:t>
                      </a:r>
                      <a:endParaRPr sz="1100" u="none" strike="noStrike" cap="none"/>
                    </a:p>
                  </a:txBody>
                  <a:tcPr marL="68600" marR="68600" marT="34300" marB="34300"/>
                </a:tc>
                <a:extLst>
                  <a:ext uri="{0D108BD9-81ED-4DB2-BD59-A6C34878D82A}">
                    <a16:rowId xmlns:a16="http://schemas.microsoft.com/office/drawing/2014/main" val="10006"/>
                  </a:ext>
                </a:extLst>
              </a:tr>
            </a:tbl>
          </a:graphicData>
        </a:graphic>
      </p:graphicFrame>
      <p:sp>
        <p:nvSpPr>
          <p:cNvPr id="289" name="Google Shape;289;p27"/>
          <p:cNvSpPr txBox="1"/>
          <p:nvPr/>
        </p:nvSpPr>
        <p:spPr>
          <a:xfrm>
            <a:off x="2716700" y="762763"/>
            <a:ext cx="215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1200"/>
              <a:t>• 사용자(user)</a:t>
            </a:r>
            <a:endParaRPr sz="1200"/>
          </a:p>
        </p:txBody>
      </p:sp>
      <p:graphicFrame>
        <p:nvGraphicFramePr>
          <p:cNvPr id="290" name="Google Shape;290;p27"/>
          <p:cNvGraphicFramePr/>
          <p:nvPr/>
        </p:nvGraphicFramePr>
        <p:xfrm>
          <a:off x="2716691" y="3454680"/>
          <a:ext cx="5700125" cy="944960"/>
        </p:xfrm>
        <a:graphic>
          <a:graphicData uri="http://schemas.openxmlformats.org/drawingml/2006/table">
            <a:tbl>
              <a:tblPr firstRow="1" bandRow="1">
                <a:noFill/>
                <a:tableStyleId>{69E5A299-0876-4E7C-B94F-03978B3F3746}</a:tableStyleId>
              </a:tblPr>
              <a:tblGrid>
                <a:gridCol w="1390650">
                  <a:extLst>
                    <a:ext uri="{9D8B030D-6E8A-4147-A177-3AD203B41FA5}">
                      <a16:colId xmlns:a16="http://schemas.microsoft.com/office/drawing/2014/main" val="20000"/>
                    </a:ext>
                  </a:extLst>
                </a:gridCol>
                <a:gridCol w="1390650">
                  <a:extLst>
                    <a:ext uri="{9D8B030D-6E8A-4147-A177-3AD203B41FA5}">
                      <a16:colId xmlns:a16="http://schemas.microsoft.com/office/drawing/2014/main" val="20001"/>
                    </a:ext>
                  </a:extLst>
                </a:gridCol>
                <a:gridCol w="1390650">
                  <a:extLst>
                    <a:ext uri="{9D8B030D-6E8A-4147-A177-3AD203B41FA5}">
                      <a16:colId xmlns:a16="http://schemas.microsoft.com/office/drawing/2014/main" val="20002"/>
                    </a:ext>
                  </a:extLst>
                </a:gridCol>
                <a:gridCol w="1528175">
                  <a:extLst>
                    <a:ext uri="{9D8B030D-6E8A-4147-A177-3AD203B41FA5}">
                      <a16:colId xmlns:a16="http://schemas.microsoft.com/office/drawing/2014/main" val="20003"/>
                    </a:ext>
                  </a:extLst>
                </a:gridCol>
              </a:tblGrid>
              <a:tr h="208675">
                <a:tc>
                  <a:txBody>
                    <a:bodyPr/>
                    <a:lstStyle/>
                    <a:p>
                      <a:pPr marL="0" marR="0" lvl="0" indent="0" algn="ctr" rtl="0">
                        <a:spcBef>
                          <a:spcPts val="0"/>
                        </a:spcBef>
                        <a:spcAft>
                          <a:spcPts val="0"/>
                        </a:spcAft>
                        <a:buNone/>
                      </a:pPr>
                      <a:r>
                        <a:rPr lang="ko" sz="1100" u="none" strike="noStrike" cap="none"/>
                        <a:t>COLUMN</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TYPE</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LENGTH</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DESCRIPTION</a:t>
                      </a:r>
                      <a:endParaRPr sz="1100" u="none" strike="noStrike" cap="none"/>
                    </a:p>
                  </a:txBody>
                  <a:tcPr marL="68600" marR="68600" marT="34300" marB="34300"/>
                </a:tc>
                <a:extLst>
                  <a:ext uri="{0D108BD9-81ED-4DB2-BD59-A6C34878D82A}">
                    <a16:rowId xmlns:a16="http://schemas.microsoft.com/office/drawing/2014/main" val="10000"/>
                  </a:ext>
                </a:extLst>
              </a:tr>
              <a:tr h="208675">
                <a:tc>
                  <a:txBody>
                    <a:bodyPr/>
                    <a:lstStyle/>
                    <a:p>
                      <a:pPr marL="0" marR="0" lvl="0" indent="0" algn="l" rtl="0">
                        <a:lnSpc>
                          <a:spcPct val="100000"/>
                        </a:lnSpc>
                        <a:spcBef>
                          <a:spcPts val="0"/>
                        </a:spcBef>
                        <a:spcAft>
                          <a:spcPts val="0"/>
                        </a:spcAft>
                        <a:buClr>
                          <a:schemeClr val="dk1"/>
                        </a:buClr>
                        <a:buSzPts val="1100"/>
                        <a:buFont typeface="Calibri"/>
                        <a:buNone/>
                      </a:pPr>
                      <a:r>
                        <a:rPr lang="ko" sz="1100"/>
                        <a:t>zzim_no</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INTEGER</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Calibri"/>
                        <a:buNone/>
                      </a:pPr>
                      <a:r>
                        <a:rPr lang="ko" sz="1100"/>
                        <a:t>찜 번호 (기본키)</a:t>
                      </a:r>
                      <a:endParaRPr/>
                    </a:p>
                  </a:txBody>
                  <a:tcPr marL="68600" marR="68600" marT="34300" marB="34300"/>
                </a:tc>
                <a:extLst>
                  <a:ext uri="{0D108BD9-81ED-4DB2-BD59-A6C34878D82A}">
                    <a16:rowId xmlns:a16="http://schemas.microsoft.com/office/drawing/2014/main" val="10001"/>
                  </a:ext>
                </a:extLst>
              </a:tr>
              <a:tr h="208675">
                <a:tc>
                  <a:txBody>
                    <a:bodyPr/>
                    <a:lstStyle/>
                    <a:p>
                      <a:pPr marL="0" marR="0" lvl="0" indent="0" algn="l" rtl="0">
                        <a:spcBef>
                          <a:spcPts val="0"/>
                        </a:spcBef>
                        <a:spcAft>
                          <a:spcPts val="0"/>
                        </a:spcAft>
                        <a:buNone/>
                      </a:pPr>
                      <a:r>
                        <a:rPr lang="ko" sz="1100"/>
                        <a:t>recipe_no</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Calibri"/>
                        <a:buNone/>
                      </a:pPr>
                      <a:r>
                        <a:rPr lang="ko" sz="1100"/>
                        <a:t>INTEGER</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a:t>
                      </a:r>
                      <a:endParaRPr sz="1100" u="none" strike="noStrike" cap="none"/>
                    </a:p>
                  </a:txBody>
                  <a:tcPr marL="68600" marR="68600" marT="34300" marB="34300"/>
                </a:tc>
                <a:tc>
                  <a:txBody>
                    <a:bodyPr/>
                    <a:lstStyle/>
                    <a:p>
                      <a:pPr marL="0" lvl="0" indent="0" algn="l" rtl="0">
                        <a:spcBef>
                          <a:spcPts val="0"/>
                        </a:spcBef>
                        <a:spcAft>
                          <a:spcPts val="0"/>
                        </a:spcAft>
                        <a:buNone/>
                      </a:pPr>
                      <a:r>
                        <a:rPr lang="ko" sz="1100"/>
                        <a:t>레시피 번호</a:t>
                      </a:r>
                      <a:endParaRPr sz="1100"/>
                    </a:p>
                  </a:txBody>
                  <a:tcPr marL="68600" marR="68600" marT="34300" marB="34300"/>
                </a:tc>
                <a:extLst>
                  <a:ext uri="{0D108BD9-81ED-4DB2-BD59-A6C34878D82A}">
                    <a16:rowId xmlns:a16="http://schemas.microsoft.com/office/drawing/2014/main" val="10002"/>
                  </a:ext>
                </a:extLst>
              </a:tr>
              <a:tr h="208675">
                <a:tc>
                  <a:txBody>
                    <a:bodyPr/>
                    <a:lstStyle/>
                    <a:p>
                      <a:pPr marL="0" marR="0" lvl="0" indent="0" algn="l" rtl="0">
                        <a:spcBef>
                          <a:spcPts val="0"/>
                        </a:spcBef>
                        <a:spcAft>
                          <a:spcPts val="0"/>
                        </a:spcAft>
                        <a:buNone/>
                      </a:pPr>
                      <a:r>
                        <a:rPr lang="ko" sz="1100"/>
                        <a:t>user_no</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Calibri"/>
                        <a:buNone/>
                      </a:pPr>
                      <a:r>
                        <a:rPr lang="ko" sz="1100"/>
                        <a:t>INTEGER</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a:t>
                      </a:r>
                      <a:endParaRPr sz="1100" u="none" strike="noStrike" cap="none"/>
                    </a:p>
                  </a:txBody>
                  <a:tcPr marL="68600" marR="68600" marT="34300" marB="34300"/>
                </a:tc>
                <a:tc>
                  <a:txBody>
                    <a:bodyPr/>
                    <a:lstStyle/>
                    <a:p>
                      <a:pPr marL="0" lvl="0" indent="0" algn="l" rtl="0">
                        <a:spcBef>
                          <a:spcPts val="0"/>
                        </a:spcBef>
                        <a:spcAft>
                          <a:spcPts val="0"/>
                        </a:spcAft>
                        <a:buNone/>
                      </a:pPr>
                      <a:r>
                        <a:rPr lang="ko" sz="1100"/>
                        <a:t>사용자 번호</a:t>
                      </a:r>
                      <a:endParaRPr sz="1100"/>
                    </a:p>
                  </a:txBody>
                  <a:tcPr marL="68600" marR="68600" marT="34300" marB="34300"/>
                </a:tc>
                <a:extLst>
                  <a:ext uri="{0D108BD9-81ED-4DB2-BD59-A6C34878D82A}">
                    <a16:rowId xmlns:a16="http://schemas.microsoft.com/office/drawing/2014/main" val="10003"/>
                  </a:ext>
                </a:extLst>
              </a:tr>
            </a:tbl>
          </a:graphicData>
        </a:graphic>
      </p:graphicFrame>
      <p:sp>
        <p:nvSpPr>
          <p:cNvPr id="291" name="Google Shape;291;p27"/>
          <p:cNvSpPr txBox="1"/>
          <p:nvPr/>
        </p:nvSpPr>
        <p:spPr>
          <a:xfrm>
            <a:off x="2716700" y="3085375"/>
            <a:ext cx="215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1200"/>
              <a:t>• 찜 레시피(zzim_recipe)</a:t>
            </a:r>
            <a:endParaRPr sz="12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cxnSp>
        <p:nvCxnSpPr>
          <p:cNvPr id="296" name="Google Shape;296;p28"/>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297" name="Google Shape;297;p28"/>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298" name="Google Shape;298;p28"/>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299" name="Google Shape;299;p28"/>
          <p:cNvSpPr txBox="1"/>
          <p:nvPr/>
        </p:nvSpPr>
        <p:spPr>
          <a:xfrm>
            <a:off x="206600" y="973100"/>
            <a:ext cx="1589700" cy="1015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200">
              <a:solidFill>
                <a:srgbClr val="999999"/>
              </a:solidFill>
            </a:endParaRPr>
          </a:p>
          <a:p>
            <a:pPr marL="0" lvl="0" indent="0" algn="l" rtl="0">
              <a:lnSpc>
                <a:spcPct val="150000"/>
              </a:lnSpc>
              <a:spcBef>
                <a:spcPts val="0"/>
              </a:spcBef>
              <a:spcAft>
                <a:spcPts val="0"/>
              </a:spcAft>
              <a:buNone/>
            </a:pPr>
            <a:r>
              <a:rPr lang="ko" sz="1600" b="1">
                <a:solidFill>
                  <a:srgbClr val="FF9900"/>
                </a:solidFill>
              </a:rPr>
              <a:t>2-2. DB구성</a:t>
            </a:r>
            <a:endParaRPr sz="1200">
              <a:solidFill>
                <a:srgbClr val="999999"/>
              </a:solidFill>
            </a:endParaRPr>
          </a:p>
          <a:p>
            <a:pPr marL="0" lvl="0" indent="0" algn="l" rtl="0">
              <a:lnSpc>
                <a:spcPct val="150000"/>
              </a:lnSpc>
              <a:spcBef>
                <a:spcPts val="0"/>
              </a:spcBef>
              <a:spcAft>
                <a:spcPts val="0"/>
              </a:spcAft>
              <a:buNone/>
            </a:pPr>
            <a:r>
              <a:rPr lang="ko" sz="1200">
                <a:solidFill>
                  <a:srgbClr val="999999"/>
                </a:solidFill>
              </a:rPr>
              <a:t>2-3. 시연</a:t>
            </a:r>
            <a:endParaRPr sz="1200">
              <a:solidFill>
                <a:srgbClr val="999999"/>
              </a:solidFill>
            </a:endParaRPr>
          </a:p>
        </p:txBody>
      </p:sp>
      <p:cxnSp>
        <p:nvCxnSpPr>
          <p:cNvPr id="300" name="Google Shape;300;p28"/>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301" name="Google Shape;301;p28"/>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DB구성</a:t>
            </a:r>
            <a:endParaRPr sz="900" b="1"/>
          </a:p>
        </p:txBody>
      </p:sp>
      <p:graphicFrame>
        <p:nvGraphicFramePr>
          <p:cNvPr id="302" name="Google Shape;302;p28"/>
          <p:cNvGraphicFramePr/>
          <p:nvPr/>
        </p:nvGraphicFramePr>
        <p:xfrm>
          <a:off x="2716691" y="1149330"/>
          <a:ext cx="5700125" cy="2834880"/>
        </p:xfrm>
        <a:graphic>
          <a:graphicData uri="http://schemas.openxmlformats.org/drawingml/2006/table">
            <a:tbl>
              <a:tblPr firstRow="1" bandRow="1">
                <a:noFill/>
                <a:tableStyleId>{69E5A299-0876-4E7C-B94F-03978B3F3746}</a:tableStyleId>
              </a:tblPr>
              <a:tblGrid>
                <a:gridCol w="1390650">
                  <a:extLst>
                    <a:ext uri="{9D8B030D-6E8A-4147-A177-3AD203B41FA5}">
                      <a16:colId xmlns:a16="http://schemas.microsoft.com/office/drawing/2014/main" val="20000"/>
                    </a:ext>
                  </a:extLst>
                </a:gridCol>
                <a:gridCol w="1390650">
                  <a:extLst>
                    <a:ext uri="{9D8B030D-6E8A-4147-A177-3AD203B41FA5}">
                      <a16:colId xmlns:a16="http://schemas.microsoft.com/office/drawing/2014/main" val="20001"/>
                    </a:ext>
                  </a:extLst>
                </a:gridCol>
                <a:gridCol w="1390650">
                  <a:extLst>
                    <a:ext uri="{9D8B030D-6E8A-4147-A177-3AD203B41FA5}">
                      <a16:colId xmlns:a16="http://schemas.microsoft.com/office/drawing/2014/main" val="20002"/>
                    </a:ext>
                  </a:extLst>
                </a:gridCol>
                <a:gridCol w="1528175">
                  <a:extLst>
                    <a:ext uri="{9D8B030D-6E8A-4147-A177-3AD203B41FA5}">
                      <a16:colId xmlns:a16="http://schemas.microsoft.com/office/drawing/2014/main" val="20003"/>
                    </a:ext>
                  </a:extLst>
                </a:gridCol>
              </a:tblGrid>
              <a:tr h="208675">
                <a:tc>
                  <a:txBody>
                    <a:bodyPr/>
                    <a:lstStyle/>
                    <a:p>
                      <a:pPr marL="0" marR="0" lvl="0" indent="0" algn="ctr" rtl="0">
                        <a:spcBef>
                          <a:spcPts val="0"/>
                        </a:spcBef>
                        <a:spcAft>
                          <a:spcPts val="0"/>
                        </a:spcAft>
                        <a:buNone/>
                      </a:pPr>
                      <a:r>
                        <a:rPr lang="ko" sz="1100" u="none" strike="noStrike" cap="none"/>
                        <a:t>COLUMN</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TYPE</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LENGTH</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DESCRIPTION</a:t>
                      </a:r>
                      <a:endParaRPr sz="1100" u="none" strike="noStrike" cap="none"/>
                    </a:p>
                  </a:txBody>
                  <a:tcPr marL="68600" marR="68600" marT="34300" marB="34300"/>
                </a:tc>
                <a:extLst>
                  <a:ext uri="{0D108BD9-81ED-4DB2-BD59-A6C34878D82A}">
                    <a16:rowId xmlns:a16="http://schemas.microsoft.com/office/drawing/2014/main" val="10000"/>
                  </a:ext>
                </a:extLst>
              </a:tr>
              <a:tr h="208675">
                <a:tc>
                  <a:txBody>
                    <a:bodyPr/>
                    <a:lstStyle/>
                    <a:p>
                      <a:pPr marL="0" marR="0" lvl="0" indent="0" algn="l" rtl="0">
                        <a:lnSpc>
                          <a:spcPct val="100000"/>
                        </a:lnSpc>
                        <a:spcBef>
                          <a:spcPts val="0"/>
                        </a:spcBef>
                        <a:spcAft>
                          <a:spcPts val="0"/>
                        </a:spcAft>
                        <a:buClr>
                          <a:schemeClr val="dk1"/>
                        </a:buClr>
                        <a:buSzPts val="1100"/>
                        <a:buFont typeface="Calibri"/>
                        <a:buNone/>
                      </a:pPr>
                      <a:r>
                        <a:rPr lang="ko" sz="1100"/>
                        <a:t>recipe_no</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INTEGER</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레시피 번호</a:t>
                      </a:r>
                      <a:r>
                        <a:rPr lang="ko" sz="1100" u="none" strike="noStrike" cap="none"/>
                        <a:t> (기본키)</a:t>
                      </a:r>
                      <a:endParaRPr sz="1100" u="none" strike="noStrike" cap="none"/>
                    </a:p>
                  </a:txBody>
                  <a:tcPr marL="68600" marR="68600" marT="34300" marB="34300"/>
                </a:tc>
                <a:extLst>
                  <a:ext uri="{0D108BD9-81ED-4DB2-BD59-A6C34878D82A}">
                    <a16:rowId xmlns:a16="http://schemas.microsoft.com/office/drawing/2014/main" val="10001"/>
                  </a:ext>
                </a:extLst>
              </a:tr>
              <a:tr h="208675">
                <a:tc>
                  <a:txBody>
                    <a:bodyPr/>
                    <a:lstStyle/>
                    <a:p>
                      <a:pPr marL="0" marR="0" lvl="0" indent="0" algn="l" rtl="0">
                        <a:spcBef>
                          <a:spcPts val="0"/>
                        </a:spcBef>
                        <a:spcAft>
                          <a:spcPts val="0"/>
                        </a:spcAft>
                        <a:buNone/>
                      </a:pPr>
                      <a:r>
                        <a:rPr lang="ko" sz="1100"/>
                        <a:t>user_no</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INTEGER</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사용자 번호</a:t>
                      </a:r>
                      <a:endParaRPr sz="1100" u="none" strike="noStrike" cap="none"/>
                    </a:p>
                  </a:txBody>
                  <a:tcPr marL="68600" marR="68600" marT="34300" marB="34300"/>
                </a:tc>
                <a:extLst>
                  <a:ext uri="{0D108BD9-81ED-4DB2-BD59-A6C34878D82A}">
                    <a16:rowId xmlns:a16="http://schemas.microsoft.com/office/drawing/2014/main" val="10002"/>
                  </a:ext>
                </a:extLst>
              </a:tr>
              <a:tr h="208675">
                <a:tc>
                  <a:txBody>
                    <a:bodyPr/>
                    <a:lstStyle/>
                    <a:p>
                      <a:pPr marL="0" marR="0" lvl="0" indent="0" algn="l" rtl="0">
                        <a:spcBef>
                          <a:spcPts val="0"/>
                        </a:spcBef>
                        <a:spcAft>
                          <a:spcPts val="0"/>
                        </a:spcAft>
                        <a:buNone/>
                      </a:pPr>
                      <a:r>
                        <a:rPr lang="ko" sz="1100"/>
                        <a:t>recipe_hits</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Calibri"/>
                        <a:buNone/>
                      </a:pPr>
                      <a:r>
                        <a:rPr lang="ko" sz="1100"/>
                        <a:t>INTEGER</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조회수</a:t>
                      </a:r>
                      <a:endParaRPr sz="1100" u="none" strike="noStrike" cap="none"/>
                    </a:p>
                  </a:txBody>
                  <a:tcPr marL="68600" marR="68600" marT="34300" marB="34300"/>
                </a:tc>
                <a:extLst>
                  <a:ext uri="{0D108BD9-81ED-4DB2-BD59-A6C34878D82A}">
                    <a16:rowId xmlns:a16="http://schemas.microsoft.com/office/drawing/2014/main" val="10003"/>
                  </a:ext>
                </a:extLst>
              </a:tr>
              <a:tr h="208675">
                <a:tc>
                  <a:txBody>
                    <a:bodyPr/>
                    <a:lstStyle/>
                    <a:p>
                      <a:pPr marL="0" marR="0" lvl="0" indent="0" algn="l" rtl="0">
                        <a:spcBef>
                          <a:spcPts val="0"/>
                        </a:spcBef>
                        <a:spcAft>
                          <a:spcPts val="0"/>
                        </a:spcAft>
                        <a:buNone/>
                      </a:pPr>
                      <a:r>
                        <a:rPr lang="ko" sz="1100"/>
                        <a:t>recipe_date</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DATETIME</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날짜</a:t>
                      </a:r>
                      <a:endParaRPr sz="1100" u="none" strike="noStrike" cap="none"/>
                    </a:p>
                  </a:txBody>
                  <a:tcPr marL="68600" marR="68600" marT="34300" marB="34300"/>
                </a:tc>
                <a:extLst>
                  <a:ext uri="{0D108BD9-81ED-4DB2-BD59-A6C34878D82A}">
                    <a16:rowId xmlns:a16="http://schemas.microsoft.com/office/drawing/2014/main" val="10004"/>
                  </a:ext>
                </a:extLst>
              </a:tr>
              <a:tr h="208675">
                <a:tc>
                  <a:txBody>
                    <a:bodyPr/>
                    <a:lstStyle/>
                    <a:p>
                      <a:pPr marL="0" marR="0" lvl="0" indent="0" algn="l" rtl="0">
                        <a:spcBef>
                          <a:spcPts val="0"/>
                        </a:spcBef>
                        <a:spcAft>
                          <a:spcPts val="0"/>
                        </a:spcAft>
                        <a:buNone/>
                      </a:pPr>
                      <a:r>
                        <a:rPr lang="ko" sz="1100"/>
                        <a:t>recipe_img</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100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사진</a:t>
                      </a:r>
                      <a:endParaRPr sz="1100" u="none" strike="noStrike" cap="none"/>
                    </a:p>
                  </a:txBody>
                  <a:tcPr marL="68600" marR="68600" marT="34300" marB="34300"/>
                </a:tc>
                <a:extLst>
                  <a:ext uri="{0D108BD9-81ED-4DB2-BD59-A6C34878D82A}">
                    <a16:rowId xmlns:a16="http://schemas.microsoft.com/office/drawing/2014/main" val="10005"/>
                  </a:ext>
                </a:extLst>
              </a:tr>
              <a:tr h="208675">
                <a:tc>
                  <a:txBody>
                    <a:bodyPr/>
                    <a:lstStyle/>
                    <a:p>
                      <a:pPr marL="0" marR="0" lvl="0" indent="0" algn="l" rtl="0">
                        <a:spcBef>
                          <a:spcPts val="0"/>
                        </a:spcBef>
                        <a:spcAft>
                          <a:spcPts val="0"/>
                        </a:spcAft>
                        <a:buNone/>
                      </a:pPr>
                      <a:r>
                        <a:rPr lang="ko" sz="1100"/>
                        <a:t>recipe_title</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50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제목</a:t>
                      </a:r>
                      <a:endParaRPr sz="1100" u="none" strike="noStrike" cap="none"/>
                    </a:p>
                  </a:txBody>
                  <a:tcPr marL="68600" marR="68600" marT="34300" marB="34300"/>
                </a:tc>
                <a:extLst>
                  <a:ext uri="{0D108BD9-81ED-4DB2-BD59-A6C34878D82A}">
                    <a16:rowId xmlns:a16="http://schemas.microsoft.com/office/drawing/2014/main" val="10006"/>
                  </a:ext>
                </a:extLst>
              </a:tr>
              <a:tr h="208675">
                <a:tc>
                  <a:txBody>
                    <a:bodyPr/>
                    <a:lstStyle/>
                    <a:p>
                      <a:pPr marL="0" marR="0" lvl="0" indent="0" algn="l" rtl="0">
                        <a:spcBef>
                          <a:spcPts val="0"/>
                        </a:spcBef>
                        <a:spcAft>
                          <a:spcPts val="0"/>
                        </a:spcAft>
                        <a:buNone/>
                      </a:pPr>
                      <a:r>
                        <a:rPr lang="ko" sz="1100"/>
                        <a:t>recipe_name</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VARCHAR</a:t>
                      </a:r>
                      <a:endParaRPr sz="1100"/>
                    </a:p>
                  </a:txBody>
                  <a:tcPr marL="68600" marR="68600" marT="34300" marB="34300"/>
                </a:tc>
                <a:tc>
                  <a:txBody>
                    <a:bodyPr/>
                    <a:lstStyle/>
                    <a:p>
                      <a:pPr marL="0" marR="0" lvl="0" indent="0" algn="l" rtl="0">
                        <a:spcBef>
                          <a:spcPts val="0"/>
                        </a:spcBef>
                        <a:spcAft>
                          <a:spcPts val="0"/>
                        </a:spcAft>
                        <a:buNone/>
                      </a:pPr>
                      <a:r>
                        <a:rPr lang="ko" sz="1100"/>
                        <a:t>20</a:t>
                      </a:r>
                      <a:endParaRPr sz="1100"/>
                    </a:p>
                  </a:txBody>
                  <a:tcPr marL="68600" marR="68600" marT="34300" marB="34300"/>
                </a:tc>
                <a:tc>
                  <a:txBody>
                    <a:bodyPr/>
                    <a:lstStyle/>
                    <a:p>
                      <a:pPr marL="0" marR="0" lvl="0" indent="0" algn="l" rtl="0">
                        <a:spcBef>
                          <a:spcPts val="0"/>
                        </a:spcBef>
                        <a:spcAft>
                          <a:spcPts val="0"/>
                        </a:spcAft>
                        <a:buNone/>
                      </a:pPr>
                      <a:r>
                        <a:rPr lang="ko" sz="1100"/>
                        <a:t>음식이름</a:t>
                      </a:r>
                      <a:endParaRPr sz="1100"/>
                    </a:p>
                  </a:txBody>
                  <a:tcPr marL="68600" marR="68600" marT="34300" marB="34300"/>
                </a:tc>
                <a:extLst>
                  <a:ext uri="{0D108BD9-81ED-4DB2-BD59-A6C34878D82A}">
                    <a16:rowId xmlns:a16="http://schemas.microsoft.com/office/drawing/2014/main" val="10007"/>
                  </a:ext>
                </a:extLst>
              </a:tr>
              <a:tr h="208675">
                <a:tc>
                  <a:txBody>
                    <a:bodyPr/>
                    <a:lstStyle/>
                    <a:p>
                      <a:pPr marL="0" marR="0" lvl="0" indent="0" algn="l" rtl="0">
                        <a:spcBef>
                          <a:spcPts val="0"/>
                        </a:spcBef>
                        <a:spcAft>
                          <a:spcPts val="0"/>
                        </a:spcAft>
                        <a:buNone/>
                      </a:pPr>
                      <a:r>
                        <a:rPr lang="ko" sz="1100"/>
                        <a:t>recipe_ingredient</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VARCHAR</a:t>
                      </a:r>
                      <a:endParaRPr sz="1100"/>
                    </a:p>
                  </a:txBody>
                  <a:tcPr marL="68600" marR="68600" marT="34300" marB="34300"/>
                </a:tc>
                <a:tc>
                  <a:txBody>
                    <a:bodyPr/>
                    <a:lstStyle/>
                    <a:p>
                      <a:pPr marL="0" marR="0" lvl="0" indent="0" algn="l" rtl="0">
                        <a:spcBef>
                          <a:spcPts val="0"/>
                        </a:spcBef>
                        <a:spcAft>
                          <a:spcPts val="0"/>
                        </a:spcAft>
                        <a:buNone/>
                      </a:pPr>
                      <a:r>
                        <a:rPr lang="ko" sz="1100"/>
                        <a:t>500</a:t>
                      </a:r>
                      <a:endParaRPr sz="1100"/>
                    </a:p>
                  </a:txBody>
                  <a:tcPr marL="68600" marR="68600" marT="34300" marB="34300"/>
                </a:tc>
                <a:tc>
                  <a:txBody>
                    <a:bodyPr/>
                    <a:lstStyle/>
                    <a:p>
                      <a:pPr marL="0" marR="0" lvl="0" indent="0" algn="l" rtl="0">
                        <a:spcBef>
                          <a:spcPts val="0"/>
                        </a:spcBef>
                        <a:spcAft>
                          <a:spcPts val="0"/>
                        </a:spcAft>
                        <a:buNone/>
                      </a:pPr>
                      <a:r>
                        <a:rPr lang="ko" sz="1100"/>
                        <a:t>재료</a:t>
                      </a:r>
                      <a:endParaRPr sz="1100"/>
                    </a:p>
                  </a:txBody>
                  <a:tcPr marL="68600" marR="68600" marT="34300" marB="34300"/>
                </a:tc>
                <a:extLst>
                  <a:ext uri="{0D108BD9-81ED-4DB2-BD59-A6C34878D82A}">
                    <a16:rowId xmlns:a16="http://schemas.microsoft.com/office/drawing/2014/main" val="10008"/>
                  </a:ext>
                </a:extLst>
              </a:tr>
              <a:tr h="208675">
                <a:tc>
                  <a:txBody>
                    <a:bodyPr/>
                    <a:lstStyle/>
                    <a:p>
                      <a:pPr marL="0" marR="0" lvl="0" indent="0" algn="l" rtl="0">
                        <a:spcBef>
                          <a:spcPts val="0"/>
                        </a:spcBef>
                        <a:spcAft>
                          <a:spcPts val="0"/>
                        </a:spcAft>
                        <a:buNone/>
                      </a:pPr>
                      <a:r>
                        <a:rPr lang="ko" sz="1100"/>
                        <a:t>recipe_emotion</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VARCHAR</a:t>
                      </a:r>
                      <a:endParaRPr sz="1100"/>
                    </a:p>
                  </a:txBody>
                  <a:tcPr marL="68600" marR="68600" marT="34300" marB="34300"/>
                </a:tc>
                <a:tc>
                  <a:txBody>
                    <a:bodyPr/>
                    <a:lstStyle/>
                    <a:p>
                      <a:pPr marL="0" marR="0" lvl="0" indent="0" algn="l" rtl="0">
                        <a:spcBef>
                          <a:spcPts val="0"/>
                        </a:spcBef>
                        <a:spcAft>
                          <a:spcPts val="0"/>
                        </a:spcAft>
                        <a:buNone/>
                      </a:pPr>
                      <a:r>
                        <a:rPr lang="ko" sz="1100"/>
                        <a:t>10</a:t>
                      </a:r>
                      <a:endParaRPr sz="1100"/>
                    </a:p>
                  </a:txBody>
                  <a:tcPr marL="68600" marR="68600" marT="34300" marB="34300"/>
                </a:tc>
                <a:tc>
                  <a:txBody>
                    <a:bodyPr/>
                    <a:lstStyle/>
                    <a:p>
                      <a:pPr marL="0" marR="0" lvl="0" indent="0" algn="l" rtl="0">
                        <a:spcBef>
                          <a:spcPts val="0"/>
                        </a:spcBef>
                        <a:spcAft>
                          <a:spcPts val="0"/>
                        </a:spcAft>
                        <a:buNone/>
                      </a:pPr>
                      <a:r>
                        <a:rPr lang="ko" sz="1100"/>
                        <a:t>기분별</a:t>
                      </a:r>
                      <a:endParaRPr sz="1100"/>
                    </a:p>
                  </a:txBody>
                  <a:tcPr marL="68600" marR="68600" marT="34300" marB="34300"/>
                </a:tc>
                <a:extLst>
                  <a:ext uri="{0D108BD9-81ED-4DB2-BD59-A6C34878D82A}">
                    <a16:rowId xmlns:a16="http://schemas.microsoft.com/office/drawing/2014/main" val="10009"/>
                  </a:ext>
                </a:extLst>
              </a:tr>
              <a:tr h="208675">
                <a:tc>
                  <a:txBody>
                    <a:bodyPr/>
                    <a:lstStyle/>
                    <a:p>
                      <a:pPr marL="0" marR="0" lvl="0" indent="0" algn="l" rtl="0">
                        <a:spcBef>
                          <a:spcPts val="0"/>
                        </a:spcBef>
                        <a:spcAft>
                          <a:spcPts val="0"/>
                        </a:spcAft>
                        <a:buNone/>
                      </a:pPr>
                      <a:r>
                        <a:rPr lang="ko" sz="1100"/>
                        <a:t>recipe_cate</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VARCHAR</a:t>
                      </a:r>
                      <a:endParaRPr sz="1100"/>
                    </a:p>
                  </a:txBody>
                  <a:tcPr marL="68600" marR="68600" marT="34300" marB="34300"/>
                </a:tc>
                <a:tc>
                  <a:txBody>
                    <a:bodyPr/>
                    <a:lstStyle/>
                    <a:p>
                      <a:pPr marL="0" marR="0" lvl="0" indent="0" algn="l" rtl="0">
                        <a:spcBef>
                          <a:spcPts val="0"/>
                        </a:spcBef>
                        <a:spcAft>
                          <a:spcPts val="0"/>
                        </a:spcAft>
                        <a:buNone/>
                      </a:pPr>
                      <a:r>
                        <a:rPr lang="ko" sz="1100"/>
                        <a:t>10</a:t>
                      </a:r>
                      <a:endParaRPr sz="1100"/>
                    </a:p>
                  </a:txBody>
                  <a:tcPr marL="68600" marR="68600" marT="34300" marB="34300"/>
                </a:tc>
                <a:tc>
                  <a:txBody>
                    <a:bodyPr/>
                    <a:lstStyle/>
                    <a:p>
                      <a:pPr marL="0" marR="0" lvl="0" indent="0" algn="l" rtl="0">
                        <a:spcBef>
                          <a:spcPts val="0"/>
                        </a:spcBef>
                        <a:spcAft>
                          <a:spcPts val="0"/>
                        </a:spcAft>
                        <a:buNone/>
                      </a:pPr>
                      <a:r>
                        <a:rPr lang="ko" sz="1100"/>
                        <a:t>재료별</a:t>
                      </a:r>
                      <a:endParaRPr sz="1100"/>
                    </a:p>
                  </a:txBody>
                  <a:tcPr marL="68600" marR="68600" marT="34300" marB="34300"/>
                </a:tc>
                <a:extLst>
                  <a:ext uri="{0D108BD9-81ED-4DB2-BD59-A6C34878D82A}">
                    <a16:rowId xmlns:a16="http://schemas.microsoft.com/office/drawing/2014/main" val="10010"/>
                  </a:ext>
                </a:extLst>
              </a:tr>
              <a:tr h="208675">
                <a:tc>
                  <a:txBody>
                    <a:bodyPr/>
                    <a:lstStyle/>
                    <a:p>
                      <a:pPr marL="0" marR="0" lvl="0" indent="0" algn="l" rtl="0">
                        <a:spcBef>
                          <a:spcPts val="0"/>
                        </a:spcBef>
                        <a:spcAft>
                          <a:spcPts val="0"/>
                        </a:spcAft>
                        <a:buNone/>
                      </a:pPr>
                      <a:r>
                        <a:rPr lang="ko" sz="1100"/>
                        <a:t>recipe_nation</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VARCHAR</a:t>
                      </a:r>
                      <a:endParaRPr sz="1100"/>
                    </a:p>
                  </a:txBody>
                  <a:tcPr marL="68600" marR="68600" marT="34300" marB="34300"/>
                </a:tc>
                <a:tc>
                  <a:txBody>
                    <a:bodyPr/>
                    <a:lstStyle/>
                    <a:p>
                      <a:pPr marL="0" marR="0" lvl="0" indent="0" algn="l" rtl="0">
                        <a:spcBef>
                          <a:spcPts val="0"/>
                        </a:spcBef>
                        <a:spcAft>
                          <a:spcPts val="0"/>
                        </a:spcAft>
                        <a:buNone/>
                      </a:pPr>
                      <a:r>
                        <a:rPr lang="ko" sz="1100"/>
                        <a:t>10</a:t>
                      </a:r>
                      <a:endParaRPr sz="1100"/>
                    </a:p>
                  </a:txBody>
                  <a:tcPr marL="68600" marR="68600" marT="34300" marB="34300"/>
                </a:tc>
                <a:tc>
                  <a:txBody>
                    <a:bodyPr/>
                    <a:lstStyle/>
                    <a:p>
                      <a:pPr marL="0" marR="0" lvl="0" indent="0" algn="l" rtl="0">
                        <a:spcBef>
                          <a:spcPts val="0"/>
                        </a:spcBef>
                        <a:spcAft>
                          <a:spcPts val="0"/>
                        </a:spcAft>
                        <a:buNone/>
                      </a:pPr>
                      <a:r>
                        <a:rPr lang="ko" sz="1100"/>
                        <a:t>종류별</a:t>
                      </a:r>
                      <a:endParaRPr sz="1100"/>
                    </a:p>
                  </a:txBody>
                  <a:tcPr marL="68600" marR="68600" marT="34300" marB="34300"/>
                </a:tc>
                <a:extLst>
                  <a:ext uri="{0D108BD9-81ED-4DB2-BD59-A6C34878D82A}">
                    <a16:rowId xmlns:a16="http://schemas.microsoft.com/office/drawing/2014/main" val="10011"/>
                  </a:ext>
                </a:extLst>
              </a:tr>
            </a:tbl>
          </a:graphicData>
        </a:graphic>
      </p:graphicFrame>
      <p:sp>
        <p:nvSpPr>
          <p:cNvPr id="303" name="Google Shape;303;p28"/>
          <p:cNvSpPr txBox="1"/>
          <p:nvPr/>
        </p:nvSpPr>
        <p:spPr>
          <a:xfrm>
            <a:off x="2716700" y="762763"/>
            <a:ext cx="215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1200"/>
              <a:t>• 레시피(recipe)</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cxnSp>
        <p:nvCxnSpPr>
          <p:cNvPr id="308" name="Google Shape;308;p29"/>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309" name="Google Shape;309;p29"/>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310" name="Google Shape;310;p29"/>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311" name="Google Shape;311;p29"/>
          <p:cNvSpPr txBox="1"/>
          <p:nvPr/>
        </p:nvSpPr>
        <p:spPr>
          <a:xfrm>
            <a:off x="206600" y="973100"/>
            <a:ext cx="1589700" cy="1015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200">
              <a:solidFill>
                <a:srgbClr val="999999"/>
              </a:solidFill>
            </a:endParaRPr>
          </a:p>
          <a:p>
            <a:pPr marL="0" lvl="0" indent="0" algn="l" rtl="0">
              <a:lnSpc>
                <a:spcPct val="150000"/>
              </a:lnSpc>
              <a:spcBef>
                <a:spcPts val="0"/>
              </a:spcBef>
              <a:spcAft>
                <a:spcPts val="0"/>
              </a:spcAft>
              <a:buNone/>
            </a:pPr>
            <a:r>
              <a:rPr lang="ko" sz="1600" b="1">
                <a:solidFill>
                  <a:srgbClr val="FF9900"/>
                </a:solidFill>
              </a:rPr>
              <a:t>2-2. DB구성</a:t>
            </a:r>
            <a:endParaRPr sz="1200">
              <a:solidFill>
                <a:srgbClr val="999999"/>
              </a:solidFill>
            </a:endParaRPr>
          </a:p>
          <a:p>
            <a:pPr marL="0" lvl="0" indent="0" algn="l" rtl="0">
              <a:lnSpc>
                <a:spcPct val="150000"/>
              </a:lnSpc>
              <a:spcBef>
                <a:spcPts val="0"/>
              </a:spcBef>
              <a:spcAft>
                <a:spcPts val="0"/>
              </a:spcAft>
              <a:buNone/>
            </a:pPr>
            <a:r>
              <a:rPr lang="ko" sz="1200">
                <a:solidFill>
                  <a:srgbClr val="999999"/>
                </a:solidFill>
              </a:rPr>
              <a:t>2-3. 시연</a:t>
            </a:r>
            <a:endParaRPr sz="1200">
              <a:solidFill>
                <a:srgbClr val="999999"/>
              </a:solidFill>
            </a:endParaRPr>
          </a:p>
        </p:txBody>
      </p:sp>
      <p:cxnSp>
        <p:nvCxnSpPr>
          <p:cNvPr id="312" name="Google Shape;312;p29"/>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313" name="Google Shape;313;p29"/>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DB구성</a:t>
            </a:r>
            <a:endParaRPr sz="900" b="1"/>
          </a:p>
        </p:txBody>
      </p:sp>
      <p:graphicFrame>
        <p:nvGraphicFramePr>
          <p:cNvPr id="314" name="Google Shape;314;p29"/>
          <p:cNvGraphicFramePr/>
          <p:nvPr/>
        </p:nvGraphicFramePr>
        <p:xfrm>
          <a:off x="2716691" y="1149330"/>
          <a:ext cx="5700125" cy="3071120"/>
        </p:xfrm>
        <a:graphic>
          <a:graphicData uri="http://schemas.openxmlformats.org/drawingml/2006/table">
            <a:tbl>
              <a:tblPr firstRow="1" bandRow="1">
                <a:noFill/>
                <a:tableStyleId>{69E5A299-0876-4E7C-B94F-03978B3F3746}</a:tableStyleId>
              </a:tblPr>
              <a:tblGrid>
                <a:gridCol w="1390650">
                  <a:extLst>
                    <a:ext uri="{9D8B030D-6E8A-4147-A177-3AD203B41FA5}">
                      <a16:colId xmlns:a16="http://schemas.microsoft.com/office/drawing/2014/main" val="20000"/>
                    </a:ext>
                  </a:extLst>
                </a:gridCol>
                <a:gridCol w="1390650">
                  <a:extLst>
                    <a:ext uri="{9D8B030D-6E8A-4147-A177-3AD203B41FA5}">
                      <a16:colId xmlns:a16="http://schemas.microsoft.com/office/drawing/2014/main" val="20001"/>
                    </a:ext>
                  </a:extLst>
                </a:gridCol>
                <a:gridCol w="1390650">
                  <a:extLst>
                    <a:ext uri="{9D8B030D-6E8A-4147-A177-3AD203B41FA5}">
                      <a16:colId xmlns:a16="http://schemas.microsoft.com/office/drawing/2014/main" val="20002"/>
                    </a:ext>
                  </a:extLst>
                </a:gridCol>
                <a:gridCol w="1528175">
                  <a:extLst>
                    <a:ext uri="{9D8B030D-6E8A-4147-A177-3AD203B41FA5}">
                      <a16:colId xmlns:a16="http://schemas.microsoft.com/office/drawing/2014/main" val="20003"/>
                    </a:ext>
                  </a:extLst>
                </a:gridCol>
              </a:tblGrid>
              <a:tr h="208675">
                <a:tc>
                  <a:txBody>
                    <a:bodyPr/>
                    <a:lstStyle/>
                    <a:p>
                      <a:pPr marL="0" marR="0" lvl="0" indent="0" algn="ctr" rtl="0">
                        <a:spcBef>
                          <a:spcPts val="0"/>
                        </a:spcBef>
                        <a:spcAft>
                          <a:spcPts val="0"/>
                        </a:spcAft>
                        <a:buNone/>
                      </a:pPr>
                      <a:r>
                        <a:rPr lang="ko" sz="1100" u="none" strike="noStrike" cap="none"/>
                        <a:t>COLUMN</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TYPE</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LENGTH</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DESCRIPTION</a:t>
                      </a:r>
                      <a:endParaRPr sz="1100" u="none" strike="noStrike" cap="none"/>
                    </a:p>
                  </a:txBody>
                  <a:tcPr marL="68600" marR="68600" marT="34300" marB="34300"/>
                </a:tc>
                <a:extLst>
                  <a:ext uri="{0D108BD9-81ED-4DB2-BD59-A6C34878D82A}">
                    <a16:rowId xmlns:a16="http://schemas.microsoft.com/office/drawing/2014/main" val="10000"/>
                  </a:ext>
                </a:extLst>
              </a:tr>
              <a:tr h="208675">
                <a:tc>
                  <a:txBody>
                    <a:bodyPr/>
                    <a:lstStyle/>
                    <a:p>
                      <a:pPr marL="0" marR="0" lvl="0" indent="0" algn="l" rtl="0">
                        <a:lnSpc>
                          <a:spcPct val="100000"/>
                        </a:lnSpc>
                        <a:spcBef>
                          <a:spcPts val="0"/>
                        </a:spcBef>
                        <a:spcAft>
                          <a:spcPts val="0"/>
                        </a:spcAft>
                        <a:buClr>
                          <a:schemeClr val="dk1"/>
                        </a:buClr>
                        <a:buSzPts val="1100"/>
                        <a:buFont typeface="Calibri"/>
                        <a:buNone/>
                      </a:pPr>
                      <a:r>
                        <a:rPr lang="ko" sz="1100"/>
                        <a:t>recipe_no</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INTEGER</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레시피 번호</a:t>
                      </a:r>
                      <a:r>
                        <a:rPr lang="ko" sz="1100" u="none" strike="noStrike" cap="none"/>
                        <a:t> (기본키)</a:t>
                      </a:r>
                      <a:endParaRPr sz="1100" u="none" strike="noStrike" cap="none"/>
                    </a:p>
                  </a:txBody>
                  <a:tcPr marL="68600" marR="68600" marT="34300" marB="34300"/>
                </a:tc>
                <a:extLst>
                  <a:ext uri="{0D108BD9-81ED-4DB2-BD59-A6C34878D82A}">
                    <a16:rowId xmlns:a16="http://schemas.microsoft.com/office/drawing/2014/main" val="10001"/>
                  </a:ext>
                </a:extLst>
              </a:tr>
              <a:tr h="208675">
                <a:tc>
                  <a:txBody>
                    <a:bodyPr/>
                    <a:lstStyle/>
                    <a:p>
                      <a:pPr marL="0" marR="0" lvl="0" indent="0" algn="l" rtl="0">
                        <a:spcBef>
                          <a:spcPts val="0"/>
                        </a:spcBef>
                        <a:spcAft>
                          <a:spcPts val="0"/>
                        </a:spcAft>
                        <a:buNone/>
                      </a:pPr>
                      <a:r>
                        <a:rPr lang="ko" sz="1100"/>
                        <a:t>recipe_desc</a:t>
                      </a:r>
                      <a:endParaRPr sz="1100" u="none" strike="noStrike" cap="none"/>
                    </a:p>
                  </a:txBody>
                  <a:tcPr marL="68600" marR="68600" marT="34300" marB="34300"/>
                </a:tc>
                <a:tc>
                  <a:txBody>
                    <a:bodyPr/>
                    <a:lstStyle/>
                    <a:p>
                      <a:pPr marL="0" lvl="0" indent="0" algn="l" rtl="0">
                        <a:spcBef>
                          <a:spcPts val="0"/>
                        </a:spcBef>
                        <a:spcAft>
                          <a:spcPts val="0"/>
                        </a:spcAft>
                        <a:buSzPts val="1100"/>
                        <a:buNone/>
                      </a:pPr>
                      <a:r>
                        <a:rPr lang="ko" sz="1100"/>
                        <a:t>VARCHAR</a:t>
                      </a:r>
                      <a:endParaRPr sz="1100"/>
                    </a:p>
                  </a:txBody>
                  <a:tcPr marL="68600" marR="68600" marT="34300" marB="34300"/>
                </a:tc>
                <a:tc>
                  <a:txBody>
                    <a:bodyPr/>
                    <a:lstStyle/>
                    <a:p>
                      <a:pPr marL="0" marR="0" lvl="0" indent="0" algn="l" rtl="0">
                        <a:spcBef>
                          <a:spcPts val="0"/>
                        </a:spcBef>
                        <a:spcAft>
                          <a:spcPts val="0"/>
                        </a:spcAft>
                        <a:buNone/>
                      </a:pPr>
                      <a:r>
                        <a:rPr lang="ko" sz="1100"/>
                        <a:t>1000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설명</a:t>
                      </a:r>
                      <a:endParaRPr sz="1100" u="none" strike="noStrike" cap="none"/>
                    </a:p>
                  </a:txBody>
                  <a:tcPr marL="68600" marR="68600" marT="34300" marB="34300"/>
                </a:tc>
                <a:extLst>
                  <a:ext uri="{0D108BD9-81ED-4DB2-BD59-A6C34878D82A}">
                    <a16:rowId xmlns:a16="http://schemas.microsoft.com/office/drawing/2014/main" val="10002"/>
                  </a:ext>
                </a:extLst>
              </a:tr>
              <a:tr h="208675">
                <a:tc>
                  <a:txBody>
                    <a:bodyPr/>
                    <a:lstStyle/>
                    <a:p>
                      <a:pPr marL="0" lvl="0" indent="0" algn="l" rtl="0">
                        <a:spcBef>
                          <a:spcPts val="0"/>
                        </a:spcBef>
                        <a:spcAft>
                          <a:spcPts val="0"/>
                        </a:spcAft>
                        <a:buClr>
                          <a:schemeClr val="dk1"/>
                        </a:buClr>
                        <a:buFont typeface="Arial"/>
                        <a:buNone/>
                      </a:pPr>
                      <a:r>
                        <a:rPr lang="ko" sz="1100"/>
                        <a:t>recipe_desc1</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VARCHAR</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1000</a:t>
                      </a:r>
                      <a:endParaRPr sz="1100"/>
                    </a:p>
                  </a:txBody>
                  <a:tcPr marL="68600" marR="68600" marT="34300" marB="34300"/>
                </a:tc>
                <a:tc>
                  <a:txBody>
                    <a:bodyPr/>
                    <a:lstStyle/>
                    <a:p>
                      <a:pPr marL="0" marR="0" lvl="0" indent="0" algn="l" rtl="0">
                        <a:spcBef>
                          <a:spcPts val="0"/>
                        </a:spcBef>
                        <a:spcAft>
                          <a:spcPts val="0"/>
                        </a:spcAft>
                        <a:buNone/>
                      </a:pPr>
                      <a:r>
                        <a:rPr lang="ko" sz="1100"/>
                        <a:t>순서1</a:t>
                      </a:r>
                      <a:endParaRPr sz="1100" u="none" strike="noStrike" cap="none"/>
                    </a:p>
                  </a:txBody>
                  <a:tcPr marL="68600" marR="68600" marT="34300" marB="34300"/>
                </a:tc>
                <a:extLst>
                  <a:ext uri="{0D108BD9-81ED-4DB2-BD59-A6C34878D82A}">
                    <a16:rowId xmlns:a16="http://schemas.microsoft.com/office/drawing/2014/main" val="10003"/>
                  </a:ext>
                </a:extLst>
              </a:tr>
              <a:tr h="208675">
                <a:tc>
                  <a:txBody>
                    <a:bodyPr/>
                    <a:lstStyle/>
                    <a:p>
                      <a:pPr marL="0" lvl="0" indent="0" algn="l" rtl="0">
                        <a:spcBef>
                          <a:spcPts val="0"/>
                        </a:spcBef>
                        <a:spcAft>
                          <a:spcPts val="0"/>
                        </a:spcAft>
                        <a:buClr>
                          <a:schemeClr val="dk1"/>
                        </a:buClr>
                        <a:buFont typeface="Arial"/>
                        <a:buNone/>
                      </a:pPr>
                      <a:r>
                        <a:rPr lang="ko" sz="1100"/>
                        <a:t>recipe_desc2</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VARCHAR</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1000</a:t>
                      </a:r>
                      <a:endParaRPr sz="1100"/>
                    </a:p>
                  </a:txBody>
                  <a:tcPr marL="68600" marR="68600" marT="34300" marB="34300"/>
                </a:tc>
                <a:tc>
                  <a:txBody>
                    <a:bodyPr/>
                    <a:lstStyle/>
                    <a:p>
                      <a:pPr marL="0" lvl="0" indent="0" algn="l" rtl="0">
                        <a:spcBef>
                          <a:spcPts val="0"/>
                        </a:spcBef>
                        <a:spcAft>
                          <a:spcPts val="0"/>
                        </a:spcAft>
                        <a:buNone/>
                      </a:pPr>
                      <a:r>
                        <a:rPr lang="ko" sz="1100"/>
                        <a:t>순서2</a:t>
                      </a:r>
                      <a:endParaRPr sz="1100"/>
                    </a:p>
                  </a:txBody>
                  <a:tcPr marL="68600" marR="68600" marT="34300" marB="34300"/>
                </a:tc>
                <a:extLst>
                  <a:ext uri="{0D108BD9-81ED-4DB2-BD59-A6C34878D82A}">
                    <a16:rowId xmlns:a16="http://schemas.microsoft.com/office/drawing/2014/main" val="10004"/>
                  </a:ext>
                </a:extLst>
              </a:tr>
              <a:tr h="208675">
                <a:tc>
                  <a:txBody>
                    <a:bodyPr/>
                    <a:lstStyle/>
                    <a:p>
                      <a:pPr marL="0" lvl="0" indent="0" algn="l" rtl="0">
                        <a:spcBef>
                          <a:spcPts val="0"/>
                        </a:spcBef>
                        <a:spcAft>
                          <a:spcPts val="0"/>
                        </a:spcAft>
                        <a:buClr>
                          <a:schemeClr val="dk1"/>
                        </a:buClr>
                        <a:buFont typeface="Arial"/>
                        <a:buNone/>
                      </a:pPr>
                      <a:r>
                        <a:rPr lang="ko" sz="1100"/>
                        <a:t>recipe_desc3</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1000</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순서3</a:t>
                      </a:r>
                      <a:endParaRPr sz="1100" u="none" strike="noStrike" cap="none"/>
                    </a:p>
                  </a:txBody>
                  <a:tcPr marL="68600" marR="68600" marT="34300" marB="34300"/>
                </a:tc>
                <a:extLst>
                  <a:ext uri="{0D108BD9-81ED-4DB2-BD59-A6C34878D82A}">
                    <a16:rowId xmlns:a16="http://schemas.microsoft.com/office/drawing/2014/main" val="10005"/>
                  </a:ext>
                </a:extLst>
              </a:tr>
              <a:tr h="208675">
                <a:tc>
                  <a:txBody>
                    <a:bodyPr/>
                    <a:lstStyle/>
                    <a:p>
                      <a:pPr marL="0" lvl="0" indent="0" algn="l" rtl="0">
                        <a:spcBef>
                          <a:spcPts val="0"/>
                        </a:spcBef>
                        <a:spcAft>
                          <a:spcPts val="0"/>
                        </a:spcAft>
                        <a:buClr>
                          <a:schemeClr val="dk1"/>
                        </a:buClr>
                        <a:buFont typeface="Arial"/>
                        <a:buNone/>
                      </a:pPr>
                      <a:r>
                        <a:rPr lang="ko" sz="1100"/>
                        <a:t>recipe_desc4</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1000</a:t>
                      </a:r>
                      <a:endParaRPr sz="1100" u="none" strike="noStrike" cap="none"/>
                    </a:p>
                  </a:txBody>
                  <a:tcPr marL="68600" marR="68600" marT="34300" marB="34300"/>
                </a:tc>
                <a:tc>
                  <a:txBody>
                    <a:bodyPr/>
                    <a:lstStyle/>
                    <a:p>
                      <a:pPr marL="0" lvl="0" indent="0" algn="l" rtl="0">
                        <a:spcBef>
                          <a:spcPts val="0"/>
                        </a:spcBef>
                        <a:spcAft>
                          <a:spcPts val="0"/>
                        </a:spcAft>
                        <a:buClr>
                          <a:schemeClr val="dk1"/>
                        </a:buClr>
                        <a:buFont typeface="Arial"/>
                        <a:buNone/>
                      </a:pPr>
                      <a:r>
                        <a:rPr lang="ko" sz="1100"/>
                        <a:t>순서4</a:t>
                      </a:r>
                      <a:endParaRPr sz="1100" u="none" strike="noStrike" cap="none"/>
                    </a:p>
                  </a:txBody>
                  <a:tcPr marL="68600" marR="68600" marT="34300" marB="34300"/>
                </a:tc>
                <a:extLst>
                  <a:ext uri="{0D108BD9-81ED-4DB2-BD59-A6C34878D82A}">
                    <a16:rowId xmlns:a16="http://schemas.microsoft.com/office/drawing/2014/main" val="10006"/>
                  </a:ext>
                </a:extLst>
              </a:tr>
              <a:tr h="208675">
                <a:tc>
                  <a:txBody>
                    <a:bodyPr/>
                    <a:lstStyle/>
                    <a:p>
                      <a:pPr marL="0" lvl="0" indent="0" algn="l" rtl="0">
                        <a:spcBef>
                          <a:spcPts val="0"/>
                        </a:spcBef>
                        <a:spcAft>
                          <a:spcPts val="0"/>
                        </a:spcAft>
                        <a:buClr>
                          <a:schemeClr val="dk1"/>
                        </a:buClr>
                        <a:buFont typeface="Arial"/>
                        <a:buNone/>
                      </a:pPr>
                      <a:r>
                        <a:rPr lang="ko" sz="1100"/>
                        <a:t>recipe_desc5</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1000</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순서5</a:t>
                      </a:r>
                      <a:endParaRPr sz="1100"/>
                    </a:p>
                  </a:txBody>
                  <a:tcPr marL="68600" marR="68600" marT="34300" marB="34300"/>
                </a:tc>
                <a:extLst>
                  <a:ext uri="{0D108BD9-81ED-4DB2-BD59-A6C34878D82A}">
                    <a16:rowId xmlns:a16="http://schemas.microsoft.com/office/drawing/2014/main" val="10007"/>
                  </a:ext>
                </a:extLst>
              </a:tr>
              <a:tr h="208675">
                <a:tc>
                  <a:txBody>
                    <a:bodyPr/>
                    <a:lstStyle/>
                    <a:p>
                      <a:pPr marL="0" lvl="0" indent="0" algn="l" rtl="0">
                        <a:spcBef>
                          <a:spcPts val="0"/>
                        </a:spcBef>
                        <a:spcAft>
                          <a:spcPts val="0"/>
                        </a:spcAft>
                        <a:buClr>
                          <a:schemeClr val="dk1"/>
                        </a:buClr>
                        <a:buFont typeface="Arial"/>
                        <a:buNone/>
                      </a:pPr>
                      <a:r>
                        <a:rPr lang="ko" sz="1100"/>
                        <a:t>recipe_desc6</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1000</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순서6</a:t>
                      </a:r>
                      <a:endParaRPr sz="1100"/>
                    </a:p>
                  </a:txBody>
                  <a:tcPr marL="68600" marR="68600" marT="34300" marB="34300"/>
                </a:tc>
                <a:extLst>
                  <a:ext uri="{0D108BD9-81ED-4DB2-BD59-A6C34878D82A}">
                    <a16:rowId xmlns:a16="http://schemas.microsoft.com/office/drawing/2014/main" val="10008"/>
                  </a:ext>
                </a:extLst>
              </a:tr>
              <a:tr h="208675">
                <a:tc>
                  <a:txBody>
                    <a:bodyPr/>
                    <a:lstStyle/>
                    <a:p>
                      <a:pPr marL="0" lvl="0" indent="0" algn="l" rtl="0">
                        <a:spcBef>
                          <a:spcPts val="0"/>
                        </a:spcBef>
                        <a:spcAft>
                          <a:spcPts val="0"/>
                        </a:spcAft>
                        <a:buClr>
                          <a:schemeClr val="dk1"/>
                        </a:buClr>
                        <a:buFont typeface="Arial"/>
                        <a:buNone/>
                      </a:pPr>
                      <a:r>
                        <a:rPr lang="ko" sz="1100"/>
                        <a:t>recipe_desc7</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1000</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순서7</a:t>
                      </a:r>
                      <a:endParaRPr sz="1100"/>
                    </a:p>
                  </a:txBody>
                  <a:tcPr marL="68600" marR="68600" marT="34300" marB="34300"/>
                </a:tc>
                <a:extLst>
                  <a:ext uri="{0D108BD9-81ED-4DB2-BD59-A6C34878D82A}">
                    <a16:rowId xmlns:a16="http://schemas.microsoft.com/office/drawing/2014/main" val="10009"/>
                  </a:ext>
                </a:extLst>
              </a:tr>
              <a:tr h="208675">
                <a:tc>
                  <a:txBody>
                    <a:bodyPr/>
                    <a:lstStyle/>
                    <a:p>
                      <a:pPr marL="0" lvl="0" indent="0" algn="l" rtl="0">
                        <a:spcBef>
                          <a:spcPts val="0"/>
                        </a:spcBef>
                        <a:spcAft>
                          <a:spcPts val="0"/>
                        </a:spcAft>
                        <a:buClr>
                          <a:schemeClr val="dk1"/>
                        </a:buClr>
                        <a:buFont typeface="Arial"/>
                        <a:buNone/>
                      </a:pPr>
                      <a:r>
                        <a:rPr lang="ko" sz="1100"/>
                        <a:t>recipe_desc8</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1000</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순서8</a:t>
                      </a:r>
                      <a:endParaRPr sz="1100"/>
                    </a:p>
                  </a:txBody>
                  <a:tcPr marL="68600" marR="68600" marT="34300" marB="34300"/>
                </a:tc>
                <a:extLst>
                  <a:ext uri="{0D108BD9-81ED-4DB2-BD59-A6C34878D82A}">
                    <a16:rowId xmlns:a16="http://schemas.microsoft.com/office/drawing/2014/main" val="10010"/>
                  </a:ext>
                </a:extLst>
              </a:tr>
              <a:tr h="208675">
                <a:tc>
                  <a:txBody>
                    <a:bodyPr/>
                    <a:lstStyle/>
                    <a:p>
                      <a:pPr marL="0" lvl="0" indent="0" algn="l" rtl="0">
                        <a:spcBef>
                          <a:spcPts val="0"/>
                        </a:spcBef>
                        <a:spcAft>
                          <a:spcPts val="0"/>
                        </a:spcAft>
                        <a:buClr>
                          <a:schemeClr val="dk1"/>
                        </a:buClr>
                        <a:buFont typeface="Arial"/>
                        <a:buNone/>
                      </a:pPr>
                      <a:r>
                        <a:rPr lang="ko" sz="1100"/>
                        <a:t>recipe_desc9</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1000</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순서9</a:t>
                      </a:r>
                      <a:endParaRPr sz="1100"/>
                    </a:p>
                  </a:txBody>
                  <a:tcPr marL="68600" marR="68600" marT="34300" marB="34300"/>
                </a:tc>
                <a:extLst>
                  <a:ext uri="{0D108BD9-81ED-4DB2-BD59-A6C34878D82A}">
                    <a16:rowId xmlns:a16="http://schemas.microsoft.com/office/drawing/2014/main" val="10011"/>
                  </a:ext>
                </a:extLst>
              </a:tr>
              <a:tr h="208675">
                <a:tc>
                  <a:txBody>
                    <a:bodyPr/>
                    <a:lstStyle/>
                    <a:p>
                      <a:pPr marL="0" lvl="0" indent="0" algn="l" rtl="0">
                        <a:spcBef>
                          <a:spcPts val="0"/>
                        </a:spcBef>
                        <a:spcAft>
                          <a:spcPts val="0"/>
                        </a:spcAft>
                        <a:buClr>
                          <a:schemeClr val="dk1"/>
                        </a:buClr>
                        <a:buSzPts val="1100"/>
                        <a:buFont typeface="Arial"/>
                        <a:buNone/>
                      </a:pPr>
                      <a:r>
                        <a:rPr lang="ko" sz="1100"/>
                        <a:t>recipe_desc10</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1000</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순서10</a:t>
                      </a:r>
                      <a:endParaRPr sz="1100"/>
                    </a:p>
                  </a:txBody>
                  <a:tcPr marL="68600" marR="68600" marT="34300" marB="34300"/>
                </a:tc>
                <a:extLst>
                  <a:ext uri="{0D108BD9-81ED-4DB2-BD59-A6C34878D82A}">
                    <a16:rowId xmlns:a16="http://schemas.microsoft.com/office/drawing/2014/main" val="10012"/>
                  </a:ext>
                </a:extLst>
              </a:tr>
            </a:tbl>
          </a:graphicData>
        </a:graphic>
      </p:graphicFrame>
      <p:sp>
        <p:nvSpPr>
          <p:cNvPr id="315" name="Google Shape;315;p29"/>
          <p:cNvSpPr txBox="1"/>
          <p:nvPr/>
        </p:nvSpPr>
        <p:spPr>
          <a:xfrm>
            <a:off x="2716700" y="762763"/>
            <a:ext cx="215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1200"/>
              <a:t>• 레시피 내용(rec_desc)</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cxnSp>
        <p:nvCxnSpPr>
          <p:cNvPr id="320" name="Google Shape;320;p30"/>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321" name="Google Shape;321;p30"/>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322" name="Google Shape;322;p30"/>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323" name="Google Shape;323;p30"/>
          <p:cNvSpPr txBox="1"/>
          <p:nvPr/>
        </p:nvSpPr>
        <p:spPr>
          <a:xfrm>
            <a:off x="206600" y="973100"/>
            <a:ext cx="1589700" cy="1015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200">
              <a:solidFill>
                <a:srgbClr val="999999"/>
              </a:solidFill>
            </a:endParaRPr>
          </a:p>
          <a:p>
            <a:pPr marL="0" lvl="0" indent="0" algn="l" rtl="0">
              <a:lnSpc>
                <a:spcPct val="150000"/>
              </a:lnSpc>
              <a:spcBef>
                <a:spcPts val="0"/>
              </a:spcBef>
              <a:spcAft>
                <a:spcPts val="0"/>
              </a:spcAft>
              <a:buNone/>
            </a:pPr>
            <a:r>
              <a:rPr lang="ko" sz="1600" b="1">
                <a:solidFill>
                  <a:srgbClr val="FF9900"/>
                </a:solidFill>
              </a:rPr>
              <a:t>2-2. DB구성</a:t>
            </a:r>
            <a:endParaRPr sz="1200">
              <a:solidFill>
                <a:srgbClr val="999999"/>
              </a:solidFill>
            </a:endParaRPr>
          </a:p>
          <a:p>
            <a:pPr marL="0" lvl="0" indent="0" algn="l" rtl="0">
              <a:lnSpc>
                <a:spcPct val="150000"/>
              </a:lnSpc>
              <a:spcBef>
                <a:spcPts val="0"/>
              </a:spcBef>
              <a:spcAft>
                <a:spcPts val="0"/>
              </a:spcAft>
              <a:buNone/>
            </a:pPr>
            <a:r>
              <a:rPr lang="ko" sz="1200">
                <a:solidFill>
                  <a:srgbClr val="999999"/>
                </a:solidFill>
              </a:rPr>
              <a:t>2-3. 시연</a:t>
            </a:r>
            <a:endParaRPr sz="1200">
              <a:solidFill>
                <a:srgbClr val="999999"/>
              </a:solidFill>
            </a:endParaRPr>
          </a:p>
        </p:txBody>
      </p:sp>
      <p:cxnSp>
        <p:nvCxnSpPr>
          <p:cNvPr id="324" name="Google Shape;324;p30"/>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325" name="Google Shape;325;p30"/>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DB구성</a:t>
            </a:r>
            <a:endParaRPr sz="900" b="1"/>
          </a:p>
        </p:txBody>
      </p:sp>
      <p:graphicFrame>
        <p:nvGraphicFramePr>
          <p:cNvPr id="326" name="Google Shape;326;p30"/>
          <p:cNvGraphicFramePr/>
          <p:nvPr/>
        </p:nvGraphicFramePr>
        <p:xfrm>
          <a:off x="2716691" y="1149330"/>
          <a:ext cx="5700125" cy="2834880"/>
        </p:xfrm>
        <a:graphic>
          <a:graphicData uri="http://schemas.openxmlformats.org/drawingml/2006/table">
            <a:tbl>
              <a:tblPr firstRow="1" bandRow="1">
                <a:noFill/>
                <a:tableStyleId>{69E5A299-0876-4E7C-B94F-03978B3F3746}</a:tableStyleId>
              </a:tblPr>
              <a:tblGrid>
                <a:gridCol w="1390650">
                  <a:extLst>
                    <a:ext uri="{9D8B030D-6E8A-4147-A177-3AD203B41FA5}">
                      <a16:colId xmlns:a16="http://schemas.microsoft.com/office/drawing/2014/main" val="20000"/>
                    </a:ext>
                  </a:extLst>
                </a:gridCol>
                <a:gridCol w="1390650">
                  <a:extLst>
                    <a:ext uri="{9D8B030D-6E8A-4147-A177-3AD203B41FA5}">
                      <a16:colId xmlns:a16="http://schemas.microsoft.com/office/drawing/2014/main" val="20001"/>
                    </a:ext>
                  </a:extLst>
                </a:gridCol>
                <a:gridCol w="1390650">
                  <a:extLst>
                    <a:ext uri="{9D8B030D-6E8A-4147-A177-3AD203B41FA5}">
                      <a16:colId xmlns:a16="http://schemas.microsoft.com/office/drawing/2014/main" val="20002"/>
                    </a:ext>
                  </a:extLst>
                </a:gridCol>
                <a:gridCol w="1528175">
                  <a:extLst>
                    <a:ext uri="{9D8B030D-6E8A-4147-A177-3AD203B41FA5}">
                      <a16:colId xmlns:a16="http://schemas.microsoft.com/office/drawing/2014/main" val="20003"/>
                    </a:ext>
                  </a:extLst>
                </a:gridCol>
              </a:tblGrid>
              <a:tr h="208675">
                <a:tc>
                  <a:txBody>
                    <a:bodyPr/>
                    <a:lstStyle/>
                    <a:p>
                      <a:pPr marL="0" marR="0" lvl="0" indent="0" algn="ctr" rtl="0">
                        <a:spcBef>
                          <a:spcPts val="0"/>
                        </a:spcBef>
                        <a:spcAft>
                          <a:spcPts val="0"/>
                        </a:spcAft>
                        <a:buNone/>
                      </a:pPr>
                      <a:r>
                        <a:rPr lang="ko" sz="1100" u="none" strike="noStrike" cap="none"/>
                        <a:t>COLUMN</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TYPE</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LENGTH</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DESCRIPTION</a:t>
                      </a:r>
                      <a:endParaRPr sz="1100" u="none" strike="noStrike" cap="none"/>
                    </a:p>
                  </a:txBody>
                  <a:tcPr marL="68600" marR="68600" marT="34300" marB="34300"/>
                </a:tc>
                <a:extLst>
                  <a:ext uri="{0D108BD9-81ED-4DB2-BD59-A6C34878D82A}">
                    <a16:rowId xmlns:a16="http://schemas.microsoft.com/office/drawing/2014/main" val="10000"/>
                  </a:ext>
                </a:extLst>
              </a:tr>
              <a:tr h="208675">
                <a:tc>
                  <a:txBody>
                    <a:bodyPr/>
                    <a:lstStyle/>
                    <a:p>
                      <a:pPr marL="0" marR="0" lvl="0" indent="0" algn="l" rtl="0">
                        <a:lnSpc>
                          <a:spcPct val="100000"/>
                        </a:lnSpc>
                        <a:spcBef>
                          <a:spcPts val="0"/>
                        </a:spcBef>
                        <a:spcAft>
                          <a:spcPts val="0"/>
                        </a:spcAft>
                        <a:buClr>
                          <a:schemeClr val="dk1"/>
                        </a:buClr>
                        <a:buSzPts val="1100"/>
                        <a:buFont typeface="Calibri"/>
                        <a:buNone/>
                      </a:pPr>
                      <a:r>
                        <a:rPr lang="ko" sz="1100"/>
                        <a:t>recipe_no</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INTEGER</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레시피 번호</a:t>
                      </a:r>
                      <a:r>
                        <a:rPr lang="ko" sz="1100" u="none" strike="noStrike" cap="none"/>
                        <a:t> (기본키)</a:t>
                      </a:r>
                      <a:endParaRPr sz="1100" u="none" strike="noStrike" cap="none"/>
                    </a:p>
                  </a:txBody>
                  <a:tcPr marL="68600" marR="68600" marT="34300" marB="34300"/>
                </a:tc>
                <a:extLst>
                  <a:ext uri="{0D108BD9-81ED-4DB2-BD59-A6C34878D82A}">
                    <a16:rowId xmlns:a16="http://schemas.microsoft.com/office/drawing/2014/main" val="10001"/>
                  </a:ext>
                </a:extLst>
              </a:tr>
              <a:tr h="208675">
                <a:tc>
                  <a:txBody>
                    <a:bodyPr/>
                    <a:lstStyle/>
                    <a:p>
                      <a:pPr marL="0" marR="0" lvl="0" indent="0" algn="l" rtl="0">
                        <a:spcBef>
                          <a:spcPts val="0"/>
                        </a:spcBef>
                        <a:spcAft>
                          <a:spcPts val="0"/>
                        </a:spcAft>
                        <a:buNone/>
                      </a:pPr>
                      <a:r>
                        <a:rPr lang="ko" sz="1100"/>
                        <a:t>recipe_img1</a:t>
                      </a:r>
                      <a:endParaRPr sz="1100" u="none" strike="noStrike" cap="none"/>
                    </a:p>
                  </a:txBody>
                  <a:tcPr marL="68600" marR="68600" marT="34300" marB="34300"/>
                </a:tc>
                <a:tc>
                  <a:txBody>
                    <a:bodyPr/>
                    <a:lstStyle/>
                    <a:p>
                      <a:pPr marL="0" lvl="0" indent="0" algn="l" rtl="0">
                        <a:spcBef>
                          <a:spcPts val="0"/>
                        </a:spcBef>
                        <a:spcAft>
                          <a:spcPts val="0"/>
                        </a:spcAft>
                        <a:buSzPts val="1100"/>
                        <a:buNone/>
                      </a:pPr>
                      <a:r>
                        <a:rPr lang="ko" sz="1100"/>
                        <a:t>VARCHAR</a:t>
                      </a:r>
                      <a:endParaRPr sz="1100"/>
                    </a:p>
                  </a:txBody>
                  <a:tcPr marL="68600" marR="68600" marT="34300" marB="34300"/>
                </a:tc>
                <a:tc>
                  <a:txBody>
                    <a:bodyPr/>
                    <a:lstStyle/>
                    <a:p>
                      <a:pPr marL="0" marR="0" lvl="0" indent="0" algn="l" rtl="0">
                        <a:spcBef>
                          <a:spcPts val="0"/>
                        </a:spcBef>
                        <a:spcAft>
                          <a:spcPts val="0"/>
                        </a:spcAft>
                        <a:buNone/>
                      </a:pPr>
                      <a:r>
                        <a:rPr lang="ko" sz="1100"/>
                        <a:t>100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사진1</a:t>
                      </a:r>
                      <a:endParaRPr sz="1100" u="none" strike="noStrike" cap="none"/>
                    </a:p>
                  </a:txBody>
                  <a:tcPr marL="68600" marR="68600" marT="34300" marB="34300"/>
                </a:tc>
                <a:extLst>
                  <a:ext uri="{0D108BD9-81ED-4DB2-BD59-A6C34878D82A}">
                    <a16:rowId xmlns:a16="http://schemas.microsoft.com/office/drawing/2014/main" val="10002"/>
                  </a:ext>
                </a:extLst>
              </a:tr>
              <a:tr h="208675">
                <a:tc>
                  <a:txBody>
                    <a:bodyPr/>
                    <a:lstStyle/>
                    <a:p>
                      <a:pPr marL="0" lvl="0" indent="0" algn="l" rtl="0">
                        <a:spcBef>
                          <a:spcPts val="0"/>
                        </a:spcBef>
                        <a:spcAft>
                          <a:spcPts val="0"/>
                        </a:spcAft>
                        <a:buNone/>
                      </a:pPr>
                      <a:r>
                        <a:rPr lang="ko" sz="1100"/>
                        <a:t>recipe_img2</a:t>
                      </a:r>
                      <a:endParaRPr sz="1100" u="none" strike="noStrike" cap="none"/>
                    </a:p>
                  </a:txBody>
                  <a:tcPr marL="68600" marR="68600" marT="34300" marB="34300"/>
                </a:tc>
                <a:tc>
                  <a:txBody>
                    <a:bodyPr/>
                    <a:lstStyle/>
                    <a:p>
                      <a:pPr marL="0" lvl="0" indent="0" algn="l" rtl="0">
                        <a:spcBef>
                          <a:spcPts val="0"/>
                        </a:spcBef>
                        <a:spcAft>
                          <a:spcPts val="0"/>
                        </a:spcAft>
                        <a:buSzPts val="1100"/>
                        <a:buNone/>
                      </a:pPr>
                      <a:r>
                        <a:rPr lang="ko" sz="1100"/>
                        <a:t>VARCHAR</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사진2</a:t>
                      </a:r>
                      <a:endParaRPr sz="1100" u="none" strike="noStrike" cap="none"/>
                    </a:p>
                  </a:txBody>
                  <a:tcPr marL="68600" marR="68600" marT="34300" marB="34300"/>
                </a:tc>
                <a:extLst>
                  <a:ext uri="{0D108BD9-81ED-4DB2-BD59-A6C34878D82A}">
                    <a16:rowId xmlns:a16="http://schemas.microsoft.com/office/drawing/2014/main" val="10003"/>
                  </a:ext>
                </a:extLst>
              </a:tr>
              <a:tr h="208675">
                <a:tc>
                  <a:txBody>
                    <a:bodyPr/>
                    <a:lstStyle/>
                    <a:p>
                      <a:pPr marL="0" lvl="0" indent="0" algn="l" rtl="0">
                        <a:spcBef>
                          <a:spcPts val="0"/>
                        </a:spcBef>
                        <a:spcAft>
                          <a:spcPts val="0"/>
                        </a:spcAft>
                        <a:buNone/>
                      </a:pPr>
                      <a:r>
                        <a:rPr lang="ko" sz="1100"/>
                        <a:t>recipe_img3</a:t>
                      </a:r>
                      <a:endParaRPr sz="1100" u="none" strike="noStrike" cap="none"/>
                    </a:p>
                  </a:txBody>
                  <a:tcPr marL="68600" marR="68600" marT="34300" marB="34300"/>
                </a:tc>
                <a:tc>
                  <a:txBody>
                    <a:bodyPr/>
                    <a:lstStyle/>
                    <a:p>
                      <a:pPr marL="0" lvl="0" indent="0" algn="l" rtl="0">
                        <a:spcBef>
                          <a:spcPts val="0"/>
                        </a:spcBef>
                        <a:spcAft>
                          <a:spcPts val="0"/>
                        </a:spcAft>
                        <a:buSzPts val="1100"/>
                        <a:buNone/>
                      </a:pPr>
                      <a:r>
                        <a:rPr lang="ko" sz="1100"/>
                        <a:t>VARCHAR</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사진3</a:t>
                      </a:r>
                      <a:endParaRPr sz="1100"/>
                    </a:p>
                  </a:txBody>
                  <a:tcPr marL="68600" marR="68600" marT="34300" marB="34300"/>
                </a:tc>
                <a:extLst>
                  <a:ext uri="{0D108BD9-81ED-4DB2-BD59-A6C34878D82A}">
                    <a16:rowId xmlns:a16="http://schemas.microsoft.com/office/drawing/2014/main" val="10004"/>
                  </a:ext>
                </a:extLst>
              </a:tr>
              <a:tr h="208675">
                <a:tc>
                  <a:txBody>
                    <a:bodyPr/>
                    <a:lstStyle/>
                    <a:p>
                      <a:pPr marL="0" lvl="0" indent="0" algn="l" rtl="0">
                        <a:spcBef>
                          <a:spcPts val="0"/>
                        </a:spcBef>
                        <a:spcAft>
                          <a:spcPts val="0"/>
                        </a:spcAft>
                        <a:buNone/>
                      </a:pPr>
                      <a:r>
                        <a:rPr lang="ko" sz="1100"/>
                        <a:t>recipe_img4</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사진4</a:t>
                      </a:r>
                      <a:endParaRPr sz="1100" u="none" strike="noStrike" cap="none"/>
                    </a:p>
                  </a:txBody>
                  <a:tcPr marL="68600" marR="68600" marT="34300" marB="34300"/>
                </a:tc>
                <a:extLst>
                  <a:ext uri="{0D108BD9-81ED-4DB2-BD59-A6C34878D82A}">
                    <a16:rowId xmlns:a16="http://schemas.microsoft.com/office/drawing/2014/main" val="10005"/>
                  </a:ext>
                </a:extLst>
              </a:tr>
              <a:tr h="208675">
                <a:tc>
                  <a:txBody>
                    <a:bodyPr/>
                    <a:lstStyle/>
                    <a:p>
                      <a:pPr marL="0" lvl="0" indent="0" algn="l" rtl="0">
                        <a:spcBef>
                          <a:spcPts val="0"/>
                        </a:spcBef>
                        <a:spcAft>
                          <a:spcPts val="0"/>
                        </a:spcAft>
                        <a:buNone/>
                      </a:pPr>
                      <a:r>
                        <a:rPr lang="ko" sz="1100"/>
                        <a:t>recipe_img5</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lvl="0" indent="0" algn="l" rtl="0">
                        <a:spcBef>
                          <a:spcPts val="0"/>
                        </a:spcBef>
                        <a:spcAft>
                          <a:spcPts val="0"/>
                        </a:spcAft>
                        <a:buClr>
                          <a:schemeClr val="dk1"/>
                        </a:buClr>
                        <a:buFont typeface="Arial"/>
                        <a:buNone/>
                      </a:pPr>
                      <a:r>
                        <a:rPr lang="ko" sz="1100"/>
                        <a:t>100</a:t>
                      </a:r>
                      <a:endParaRPr sz="1100" u="none" strike="noStrike" cap="none"/>
                    </a:p>
                  </a:txBody>
                  <a:tcPr marL="68600" marR="68600" marT="34300" marB="34300"/>
                </a:tc>
                <a:tc>
                  <a:txBody>
                    <a:bodyPr/>
                    <a:lstStyle/>
                    <a:p>
                      <a:pPr marL="0" lvl="0" indent="0" algn="l" rtl="0">
                        <a:spcBef>
                          <a:spcPts val="0"/>
                        </a:spcBef>
                        <a:spcAft>
                          <a:spcPts val="0"/>
                        </a:spcAft>
                        <a:buNone/>
                      </a:pPr>
                      <a:r>
                        <a:rPr lang="ko" sz="1100"/>
                        <a:t>사진5</a:t>
                      </a:r>
                      <a:endParaRPr sz="1100" u="none" strike="noStrike" cap="none"/>
                    </a:p>
                  </a:txBody>
                  <a:tcPr marL="68600" marR="68600" marT="34300" marB="34300"/>
                </a:tc>
                <a:extLst>
                  <a:ext uri="{0D108BD9-81ED-4DB2-BD59-A6C34878D82A}">
                    <a16:rowId xmlns:a16="http://schemas.microsoft.com/office/drawing/2014/main" val="10006"/>
                  </a:ext>
                </a:extLst>
              </a:tr>
              <a:tr h="208675">
                <a:tc>
                  <a:txBody>
                    <a:bodyPr/>
                    <a:lstStyle/>
                    <a:p>
                      <a:pPr marL="0" lvl="0" indent="0" algn="l" rtl="0">
                        <a:spcBef>
                          <a:spcPts val="0"/>
                        </a:spcBef>
                        <a:spcAft>
                          <a:spcPts val="0"/>
                        </a:spcAft>
                        <a:buNone/>
                      </a:pPr>
                      <a:r>
                        <a:rPr lang="ko" sz="1100"/>
                        <a:t>recipe_img6</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사진6</a:t>
                      </a:r>
                      <a:endParaRPr sz="1100"/>
                    </a:p>
                  </a:txBody>
                  <a:tcPr marL="68600" marR="68600" marT="34300" marB="34300"/>
                </a:tc>
                <a:extLst>
                  <a:ext uri="{0D108BD9-81ED-4DB2-BD59-A6C34878D82A}">
                    <a16:rowId xmlns:a16="http://schemas.microsoft.com/office/drawing/2014/main" val="10007"/>
                  </a:ext>
                </a:extLst>
              </a:tr>
              <a:tr h="208675">
                <a:tc>
                  <a:txBody>
                    <a:bodyPr/>
                    <a:lstStyle/>
                    <a:p>
                      <a:pPr marL="0" lvl="0" indent="0" algn="l" rtl="0">
                        <a:spcBef>
                          <a:spcPts val="0"/>
                        </a:spcBef>
                        <a:spcAft>
                          <a:spcPts val="0"/>
                        </a:spcAft>
                        <a:buNone/>
                      </a:pPr>
                      <a:r>
                        <a:rPr lang="ko" sz="1100"/>
                        <a:t>recipe_img7</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사진7</a:t>
                      </a:r>
                      <a:endParaRPr sz="1100"/>
                    </a:p>
                  </a:txBody>
                  <a:tcPr marL="68600" marR="68600" marT="34300" marB="34300"/>
                </a:tc>
                <a:extLst>
                  <a:ext uri="{0D108BD9-81ED-4DB2-BD59-A6C34878D82A}">
                    <a16:rowId xmlns:a16="http://schemas.microsoft.com/office/drawing/2014/main" val="10008"/>
                  </a:ext>
                </a:extLst>
              </a:tr>
              <a:tr h="208675">
                <a:tc>
                  <a:txBody>
                    <a:bodyPr/>
                    <a:lstStyle/>
                    <a:p>
                      <a:pPr marL="0" lvl="0" indent="0" algn="l" rtl="0">
                        <a:spcBef>
                          <a:spcPts val="0"/>
                        </a:spcBef>
                        <a:spcAft>
                          <a:spcPts val="0"/>
                        </a:spcAft>
                        <a:buNone/>
                      </a:pPr>
                      <a:r>
                        <a:rPr lang="ko" sz="1100"/>
                        <a:t>recipe_img8</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사진8</a:t>
                      </a:r>
                      <a:endParaRPr sz="1100"/>
                    </a:p>
                  </a:txBody>
                  <a:tcPr marL="68600" marR="68600" marT="34300" marB="34300"/>
                </a:tc>
                <a:extLst>
                  <a:ext uri="{0D108BD9-81ED-4DB2-BD59-A6C34878D82A}">
                    <a16:rowId xmlns:a16="http://schemas.microsoft.com/office/drawing/2014/main" val="10009"/>
                  </a:ext>
                </a:extLst>
              </a:tr>
              <a:tr h="208675">
                <a:tc>
                  <a:txBody>
                    <a:bodyPr/>
                    <a:lstStyle/>
                    <a:p>
                      <a:pPr marL="0" lvl="0" indent="0" algn="l" rtl="0">
                        <a:spcBef>
                          <a:spcPts val="0"/>
                        </a:spcBef>
                        <a:spcAft>
                          <a:spcPts val="0"/>
                        </a:spcAft>
                        <a:buNone/>
                      </a:pPr>
                      <a:r>
                        <a:rPr lang="ko" sz="1100"/>
                        <a:t>recipe_img9</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사진9</a:t>
                      </a:r>
                      <a:endParaRPr sz="1100"/>
                    </a:p>
                  </a:txBody>
                  <a:tcPr marL="68600" marR="68600" marT="34300" marB="34300"/>
                </a:tc>
                <a:extLst>
                  <a:ext uri="{0D108BD9-81ED-4DB2-BD59-A6C34878D82A}">
                    <a16:rowId xmlns:a16="http://schemas.microsoft.com/office/drawing/2014/main" val="10010"/>
                  </a:ext>
                </a:extLst>
              </a:tr>
              <a:tr h="208675">
                <a:tc>
                  <a:txBody>
                    <a:bodyPr/>
                    <a:lstStyle/>
                    <a:p>
                      <a:pPr marL="0" lvl="0" indent="0" algn="l" rtl="0">
                        <a:spcBef>
                          <a:spcPts val="0"/>
                        </a:spcBef>
                        <a:spcAft>
                          <a:spcPts val="0"/>
                        </a:spcAft>
                        <a:buNone/>
                      </a:pPr>
                      <a:r>
                        <a:rPr lang="ko" sz="1100"/>
                        <a:t>recipe_img10</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Font typeface="Arial"/>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사진10</a:t>
                      </a:r>
                      <a:endParaRPr sz="1100"/>
                    </a:p>
                  </a:txBody>
                  <a:tcPr marL="68600" marR="68600" marT="34300" marB="34300"/>
                </a:tc>
                <a:extLst>
                  <a:ext uri="{0D108BD9-81ED-4DB2-BD59-A6C34878D82A}">
                    <a16:rowId xmlns:a16="http://schemas.microsoft.com/office/drawing/2014/main" val="10011"/>
                  </a:ext>
                </a:extLst>
              </a:tr>
            </a:tbl>
          </a:graphicData>
        </a:graphic>
      </p:graphicFrame>
      <p:sp>
        <p:nvSpPr>
          <p:cNvPr id="327" name="Google Shape;327;p30"/>
          <p:cNvSpPr txBox="1"/>
          <p:nvPr/>
        </p:nvSpPr>
        <p:spPr>
          <a:xfrm>
            <a:off x="2716700" y="762763"/>
            <a:ext cx="215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1200"/>
              <a:t>• 레시피 사진(rec_imgs)</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cxnSp>
        <p:nvCxnSpPr>
          <p:cNvPr id="332" name="Google Shape;332;p31"/>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333" name="Google Shape;333;p31"/>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334" name="Google Shape;334;p31"/>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335" name="Google Shape;335;p31"/>
          <p:cNvSpPr txBox="1"/>
          <p:nvPr/>
        </p:nvSpPr>
        <p:spPr>
          <a:xfrm>
            <a:off x="206600" y="973100"/>
            <a:ext cx="1589700" cy="1015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200">
              <a:solidFill>
                <a:srgbClr val="999999"/>
              </a:solidFill>
            </a:endParaRPr>
          </a:p>
          <a:p>
            <a:pPr marL="0" lvl="0" indent="0" algn="l" rtl="0">
              <a:lnSpc>
                <a:spcPct val="150000"/>
              </a:lnSpc>
              <a:spcBef>
                <a:spcPts val="0"/>
              </a:spcBef>
              <a:spcAft>
                <a:spcPts val="0"/>
              </a:spcAft>
              <a:buNone/>
            </a:pPr>
            <a:r>
              <a:rPr lang="ko" sz="1600" b="1">
                <a:solidFill>
                  <a:srgbClr val="FF9900"/>
                </a:solidFill>
              </a:rPr>
              <a:t>2-2. DB구성</a:t>
            </a:r>
            <a:endParaRPr sz="1200">
              <a:solidFill>
                <a:srgbClr val="999999"/>
              </a:solidFill>
            </a:endParaRPr>
          </a:p>
          <a:p>
            <a:pPr marL="0" lvl="0" indent="0" algn="l" rtl="0">
              <a:lnSpc>
                <a:spcPct val="150000"/>
              </a:lnSpc>
              <a:spcBef>
                <a:spcPts val="0"/>
              </a:spcBef>
              <a:spcAft>
                <a:spcPts val="0"/>
              </a:spcAft>
              <a:buNone/>
            </a:pPr>
            <a:r>
              <a:rPr lang="ko" sz="1200">
                <a:solidFill>
                  <a:srgbClr val="999999"/>
                </a:solidFill>
              </a:rPr>
              <a:t>2-3. 시연</a:t>
            </a:r>
            <a:endParaRPr sz="1200">
              <a:solidFill>
                <a:srgbClr val="999999"/>
              </a:solidFill>
            </a:endParaRPr>
          </a:p>
        </p:txBody>
      </p:sp>
      <p:cxnSp>
        <p:nvCxnSpPr>
          <p:cNvPr id="336" name="Google Shape;336;p31"/>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337" name="Google Shape;337;p31"/>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DB구성</a:t>
            </a:r>
            <a:endParaRPr sz="900" b="1"/>
          </a:p>
        </p:txBody>
      </p:sp>
      <p:graphicFrame>
        <p:nvGraphicFramePr>
          <p:cNvPr id="338" name="Google Shape;338;p31"/>
          <p:cNvGraphicFramePr/>
          <p:nvPr/>
        </p:nvGraphicFramePr>
        <p:xfrm>
          <a:off x="2716691" y="1149330"/>
          <a:ext cx="5700125" cy="1889920"/>
        </p:xfrm>
        <a:graphic>
          <a:graphicData uri="http://schemas.openxmlformats.org/drawingml/2006/table">
            <a:tbl>
              <a:tblPr firstRow="1" bandRow="1">
                <a:noFill/>
                <a:tableStyleId>{69E5A299-0876-4E7C-B94F-03978B3F3746}</a:tableStyleId>
              </a:tblPr>
              <a:tblGrid>
                <a:gridCol w="1390650">
                  <a:extLst>
                    <a:ext uri="{9D8B030D-6E8A-4147-A177-3AD203B41FA5}">
                      <a16:colId xmlns:a16="http://schemas.microsoft.com/office/drawing/2014/main" val="20000"/>
                    </a:ext>
                  </a:extLst>
                </a:gridCol>
                <a:gridCol w="1390650">
                  <a:extLst>
                    <a:ext uri="{9D8B030D-6E8A-4147-A177-3AD203B41FA5}">
                      <a16:colId xmlns:a16="http://schemas.microsoft.com/office/drawing/2014/main" val="20001"/>
                    </a:ext>
                  </a:extLst>
                </a:gridCol>
                <a:gridCol w="1390650">
                  <a:extLst>
                    <a:ext uri="{9D8B030D-6E8A-4147-A177-3AD203B41FA5}">
                      <a16:colId xmlns:a16="http://schemas.microsoft.com/office/drawing/2014/main" val="20002"/>
                    </a:ext>
                  </a:extLst>
                </a:gridCol>
                <a:gridCol w="1528175">
                  <a:extLst>
                    <a:ext uri="{9D8B030D-6E8A-4147-A177-3AD203B41FA5}">
                      <a16:colId xmlns:a16="http://schemas.microsoft.com/office/drawing/2014/main" val="20003"/>
                    </a:ext>
                  </a:extLst>
                </a:gridCol>
              </a:tblGrid>
              <a:tr h="208675">
                <a:tc>
                  <a:txBody>
                    <a:bodyPr/>
                    <a:lstStyle/>
                    <a:p>
                      <a:pPr marL="0" marR="0" lvl="0" indent="0" algn="ctr" rtl="0">
                        <a:spcBef>
                          <a:spcPts val="0"/>
                        </a:spcBef>
                        <a:spcAft>
                          <a:spcPts val="0"/>
                        </a:spcAft>
                        <a:buNone/>
                      </a:pPr>
                      <a:r>
                        <a:rPr lang="ko" sz="1100" u="none" strike="noStrike" cap="none"/>
                        <a:t>COLUMN</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TYPE</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LENGTH</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DESCRIPTION</a:t>
                      </a:r>
                      <a:endParaRPr sz="1100" u="none" strike="noStrike" cap="none"/>
                    </a:p>
                  </a:txBody>
                  <a:tcPr marL="68600" marR="68600" marT="34300" marB="34300"/>
                </a:tc>
                <a:extLst>
                  <a:ext uri="{0D108BD9-81ED-4DB2-BD59-A6C34878D82A}">
                    <a16:rowId xmlns:a16="http://schemas.microsoft.com/office/drawing/2014/main" val="10000"/>
                  </a:ext>
                </a:extLst>
              </a:tr>
              <a:tr h="208675">
                <a:tc>
                  <a:txBody>
                    <a:bodyPr/>
                    <a:lstStyle/>
                    <a:p>
                      <a:pPr marL="0" marR="0" lvl="0" indent="0" algn="l" rtl="0">
                        <a:lnSpc>
                          <a:spcPct val="100000"/>
                        </a:lnSpc>
                        <a:spcBef>
                          <a:spcPts val="0"/>
                        </a:spcBef>
                        <a:spcAft>
                          <a:spcPts val="0"/>
                        </a:spcAft>
                        <a:buClr>
                          <a:schemeClr val="dk1"/>
                        </a:buClr>
                        <a:buSzPts val="1100"/>
                        <a:buFont typeface="Calibri"/>
                        <a:buNone/>
                      </a:pPr>
                      <a:r>
                        <a:rPr lang="ko" sz="1100"/>
                        <a:t>notice_no</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INTEGER</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공지사항 번호(기본키)</a:t>
                      </a:r>
                      <a:endParaRPr sz="1100" u="none" strike="noStrike" cap="none"/>
                    </a:p>
                  </a:txBody>
                  <a:tcPr marL="68600" marR="68600" marT="34300" marB="34300"/>
                </a:tc>
                <a:extLst>
                  <a:ext uri="{0D108BD9-81ED-4DB2-BD59-A6C34878D82A}">
                    <a16:rowId xmlns:a16="http://schemas.microsoft.com/office/drawing/2014/main" val="10001"/>
                  </a:ext>
                </a:extLst>
              </a:tr>
              <a:tr h="208675">
                <a:tc>
                  <a:txBody>
                    <a:bodyPr/>
                    <a:lstStyle/>
                    <a:p>
                      <a:pPr marL="0" marR="0" lvl="0" indent="0" algn="l" rtl="0">
                        <a:spcBef>
                          <a:spcPts val="0"/>
                        </a:spcBef>
                        <a:spcAft>
                          <a:spcPts val="0"/>
                        </a:spcAft>
                        <a:buNone/>
                      </a:pPr>
                      <a:r>
                        <a:rPr lang="ko" sz="1100"/>
                        <a:t>user_no</a:t>
                      </a:r>
                      <a:endParaRPr sz="1100" u="none" strike="noStrike" cap="none"/>
                    </a:p>
                  </a:txBody>
                  <a:tcPr marL="68600" marR="68600" marT="34300" marB="34300"/>
                </a:tc>
                <a:tc>
                  <a:txBody>
                    <a:bodyPr/>
                    <a:lstStyle/>
                    <a:p>
                      <a:pPr marL="0" lvl="0" indent="0" algn="l" rtl="0">
                        <a:spcBef>
                          <a:spcPts val="0"/>
                        </a:spcBef>
                        <a:spcAft>
                          <a:spcPts val="0"/>
                        </a:spcAft>
                        <a:buSzPts val="1100"/>
                        <a:buNone/>
                      </a:pPr>
                      <a:r>
                        <a:rPr lang="ko" sz="1100"/>
                        <a:t>VARCHAR</a:t>
                      </a:r>
                      <a:endParaRPr sz="1100"/>
                    </a:p>
                  </a:txBody>
                  <a:tcPr marL="68600" marR="68600" marT="34300" marB="34300"/>
                </a:tc>
                <a:tc>
                  <a:txBody>
                    <a:bodyPr/>
                    <a:lstStyle/>
                    <a:p>
                      <a:pPr marL="0" marR="0" lvl="0" indent="0" algn="l" rtl="0">
                        <a:spcBef>
                          <a:spcPts val="0"/>
                        </a:spcBef>
                        <a:spcAft>
                          <a:spcPts val="0"/>
                        </a:spcAft>
                        <a:buNone/>
                      </a:pPr>
                      <a:r>
                        <a:rPr lang="ko" sz="1100"/>
                        <a:t>100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사용자 번호</a:t>
                      </a:r>
                      <a:endParaRPr sz="1100" u="none" strike="noStrike" cap="none"/>
                    </a:p>
                  </a:txBody>
                  <a:tcPr marL="68600" marR="68600" marT="34300" marB="34300"/>
                </a:tc>
                <a:extLst>
                  <a:ext uri="{0D108BD9-81ED-4DB2-BD59-A6C34878D82A}">
                    <a16:rowId xmlns:a16="http://schemas.microsoft.com/office/drawing/2014/main" val="10002"/>
                  </a:ext>
                </a:extLst>
              </a:tr>
              <a:tr h="208675">
                <a:tc>
                  <a:txBody>
                    <a:bodyPr/>
                    <a:lstStyle/>
                    <a:p>
                      <a:pPr marL="0" lvl="0" indent="0" algn="l" rtl="0">
                        <a:spcBef>
                          <a:spcPts val="0"/>
                        </a:spcBef>
                        <a:spcAft>
                          <a:spcPts val="0"/>
                        </a:spcAft>
                        <a:buNone/>
                      </a:pPr>
                      <a:r>
                        <a:rPr lang="ko" sz="1100"/>
                        <a:t>notice_date</a:t>
                      </a:r>
                      <a:endParaRPr sz="1100" u="none" strike="noStrike" cap="none"/>
                    </a:p>
                  </a:txBody>
                  <a:tcPr marL="68600" marR="68600" marT="34300" marB="34300"/>
                </a:tc>
                <a:tc>
                  <a:txBody>
                    <a:bodyPr/>
                    <a:lstStyle/>
                    <a:p>
                      <a:pPr marL="0" lvl="0" indent="0" algn="l" rtl="0">
                        <a:spcBef>
                          <a:spcPts val="0"/>
                        </a:spcBef>
                        <a:spcAft>
                          <a:spcPts val="0"/>
                        </a:spcAft>
                        <a:buSzPts val="1100"/>
                        <a:buNone/>
                      </a:pPr>
                      <a:r>
                        <a:rPr lang="ko" sz="1100"/>
                        <a:t>VARCHAR</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날짜</a:t>
                      </a:r>
                      <a:endParaRPr sz="1100" u="none" strike="noStrike" cap="none"/>
                    </a:p>
                  </a:txBody>
                  <a:tcPr marL="68600" marR="68600" marT="34300" marB="34300"/>
                </a:tc>
                <a:extLst>
                  <a:ext uri="{0D108BD9-81ED-4DB2-BD59-A6C34878D82A}">
                    <a16:rowId xmlns:a16="http://schemas.microsoft.com/office/drawing/2014/main" val="10003"/>
                  </a:ext>
                </a:extLst>
              </a:tr>
              <a:tr h="208675">
                <a:tc>
                  <a:txBody>
                    <a:bodyPr/>
                    <a:lstStyle/>
                    <a:p>
                      <a:pPr marL="0" lvl="0" indent="0" algn="l" rtl="0">
                        <a:spcBef>
                          <a:spcPts val="0"/>
                        </a:spcBef>
                        <a:spcAft>
                          <a:spcPts val="0"/>
                        </a:spcAft>
                        <a:buNone/>
                      </a:pPr>
                      <a:r>
                        <a:rPr lang="ko" sz="1100"/>
                        <a:t>notice_title</a:t>
                      </a:r>
                      <a:endParaRPr sz="1100"/>
                    </a:p>
                  </a:txBody>
                  <a:tcPr marL="68600" marR="68600" marT="34300" marB="34300"/>
                </a:tc>
                <a:tc>
                  <a:txBody>
                    <a:bodyPr/>
                    <a:lstStyle/>
                    <a:p>
                      <a:pPr marL="0" lvl="0" indent="0" algn="l" rtl="0">
                        <a:spcBef>
                          <a:spcPts val="0"/>
                        </a:spcBef>
                        <a:spcAft>
                          <a:spcPts val="0"/>
                        </a:spcAft>
                        <a:buSzPts val="1100"/>
                        <a:buNone/>
                      </a:pPr>
                      <a:r>
                        <a:rPr lang="ko" sz="1100"/>
                        <a:t>VARCHAR</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제목</a:t>
                      </a:r>
                      <a:endParaRPr sz="1100"/>
                    </a:p>
                  </a:txBody>
                  <a:tcPr marL="68600" marR="68600" marT="34300" marB="34300"/>
                </a:tc>
                <a:extLst>
                  <a:ext uri="{0D108BD9-81ED-4DB2-BD59-A6C34878D82A}">
                    <a16:rowId xmlns:a16="http://schemas.microsoft.com/office/drawing/2014/main" val="10004"/>
                  </a:ext>
                </a:extLst>
              </a:tr>
              <a:tr h="208675">
                <a:tc>
                  <a:txBody>
                    <a:bodyPr/>
                    <a:lstStyle/>
                    <a:p>
                      <a:pPr marL="0" lvl="0" indent="0" algn="l" rtl="0">
                        <a:spcBef>
                          <a:spcPts val="0"/>
                        </a:spcBef>
                        <a:spcAft>
                          <a:spcPts val="0"/>
                        </a:spcAft>
                        <a:buNone/>
                      </a:pPr>
                      <a:r>
                        <a:rPr lang="ko" sz="1100"/>
                        <a:t>notice_desc</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내용</a:t>
                      </a:r>
                      <a:endParaRPr sz="1100" u="none" strike="noStrike" cap="none"/>
                    </a:p>
                  </a:txBody>
                  <a:tcPr marL="68600" marR="68600" marT="34300" marB="34300"/>
                </a:tc>
                <a:extLst>
                  <a:ext uri="{0D108BD9-81ED-4DB2-BD59-A6C34878D82A}">
                    <a16:rowId xmlns:a16="http://schemas.microsoft.com/office/drawing/2014/main" val="10005"/>
                  </a:ext>
                </a:extLst>
              </a:tr>
              <a:tr h="208675">
                <a:tc>
                  <a:txBody>
                    <a:bodyPr/>
                    <a:lstStyle/>
                    <a:p>
                      <a:pPr marL="0" lvl="0" indent="0" algn="l" rtl="0">
                        <a:spcBef>
                          <a:spcPts val="0"/>
                        </a:spcBef>
                        <a:spcAft>
                          <a:spcPts val="0"/>
                        </a:spcAft>
                        <a:buNone/>
                      </a:pPr>
                      <a:r>
                        <a:rPr lang="ko" sz="1100"/>
                        <a:t>notice_file</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lvl="0" indent="0" algn="l" rtl="0">
                        <a:spcBef>
                          <a:spcPts val="0"/>
                        </a:spcBef>
                        <a:spcAft>
                          <a:spcPts val="0"/>
                        </a:spcAft>
                        <a:buNone/>
                      </a:pPr>
                      <a:r>
                        <a:rPr lang="ko" sz="1100"/>
                        <a:t>100</a:t>
                      </a:r>
                      <a:endParaRPr sz="1100" u="none" strike="noStrike" cap="none"/>
                    </a:p>
                  </a:txBody>
                  <a:tcPr marL="68600" marR="68600" marT="34300" marB="34300"/>
                </a:tc>
                <a:tc>
                  <a:txBody>
                    <a:bodyPr/>
                    <a:lstStyle/>
                    <a:p>
                      <a:pPr marL="0" lvl="0" indent="0" algn="l" rtl="0">
                        <a:spcBef>
                          <a:spcPts val="0"/>
                        </a:spcBef>
                        <a:spcAft>
                          <a:spcPts val="0"/>
                        </a:spcAft>
                        <a:buNone/>
                      </a:pPr>
                      <a:r>
                        <a:rPr lang="ko" sz="1100"/>
                        <a:t>첨부파일</a:t>
                      </a:r>
                      <a:endParaRPr sz="1100" u="none" strike="noStrike" cap="none"/>
                    </a:p>
                  </a:txBody>
                  <a:tcPr marL="68600" marR="68600" marT="34300" marB="34300"/>
                </a:tc>
                <a:extLst>
                  <a:ext uri="{0D108BD9-81ED-4DB2-BD59-A6C34878D82A}">
                    <a16:rowId xmlns:a16="http://schemas.microsoft.com/office/drawing/2014/main" val="10006"/>
                  </a:ext>
                </a:extLst>
              </a:tr>
              <a:tr h="208675">
                <a:tc>
                  <a:txBody>
                    <a:bodyPr/>
                    <a:lstStyle/>
                    <a:p>
                      <a:pPr marL="0" lvl="0" indent="0" algn="l" rtl="0">
                        <a:spcBef>
                          <a:spcPts val="0"/>
                        </a:spcBef>
                        <a:spcAft>
                          <a:spcPts val="0"/>
                        </a:spcAft>
                        <a:buNone/>
                      </a:pPr>
                      <a:r>
                        <a:rPr lang="ko" sz="1100"/>
                        <a:t>notice_hits</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tc>
                <a:tc>
                  <a:txBody>
                    <a:bodyPr/>
                    <a:lstStyle/>
                    <a:p>
                      <a:pPr marL="0" lvl="0" indent="0" algn="l" rtl="0">
                        <a:spcBef>
                          <a:spcPts val="0"/>
                        </a:spcBef>
                        <a:spcAft>
                          <a:spcPts val="0"/>
                        </a:spcAft>
                        <a:buNone/>
                      </a:pPr>
                      <a:r>
                        <a:rPr lang="ko" sz="1100"/>
                        <a:t>100</a:t>
                      </a:r>
                      <a:endParaRPr sz="1100"/>
                    </a:p>
                  </a:txBody>
                  <a:tcPr marL="68600" marR="68600" marT="34300" marB="34300"/>
                </a:tc>
                <a:tc>
                  <a:txBody>
                    <a:bodyPr/>
                    <a:lstStyle/>
                    <a:p>
                      <a:pPr marL="0" lvl="0" indent="0" algn="l" rtl="0">
                        <a:spcBef>
                          <a:spcPts val="0"/>
                        </a:spcBef>
                        <a:spcAft>
                          <a:spcPts val="0"/>
                        </a:spcAft>
                        <a:buNone/>
                      </a:pPr>
                      <a:r>
                        <a:rPr lang="ko" sz="1100"/>
                        <a:t>조회수</a:t>
                      </a:r>
                      <a:endParaRPr sz="1100"/>
                    </a:p>
                  </a:txBody>
                  <a:tcPr marL="68600" marR="68600" marT="34300" marB="34300"/>
                </a:tc>
                <a:extLst>
                  <a:ext uri="{0D108BD9-81ED-4DB2-BD59-A6C34878D82A}">
                    <a16:rowId xmlns:a16="http://schemas.microsoft.com/office/drawing/2014/main" val="10007"/>
                  </a:ext>
                </a:extLst>
              </a:tr>
            </a:tbl>
          </a:graphicData>
        </a:graphic>
      </p:graphicFrame>
      <p:sp>
        <p:nvSpPr>
          <p:cNvPr id="339" name="Google Shape;339;p31"/>
          <p:cNvSpPr txBox="1"/>
          <p:nvPr/>
        </p:nvSpPr>
        <p:spPr>
          <a:xfrm>
            <a:off x="2716700" y="762763"/>
            <a:ext cx="215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1200"/>
              <a:t>• 공지사항(notice)</a:t>
            </a: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cxnSp>
        <p:nvCxnSpPr>
          <p:cNvPr id="344" name="Google Shape;344;p32"/>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345" name="Google Shape;345;p32"/>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346" name="Google Shape;346;p32"/>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347" name="Google Shape;347;p32"/>
          <p:cNvSpPr txBox="1"/>
          <p:nvPr/>
        </p:nvSpPr>
        <p:spPr>
          <a:xfrm>
            <a:off x="206600" y="973100"/>
            <a:ext cx="1589700" cy="1015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200">
              <a:solidFill>
                <a:srgbClr val="999999"/>
              </a:solidFill>
            </a:endParaRPr>
          </a:p>
          <a:p>
            <a:pPr marL="0" lvl="0" indent="0" algn="l" rtl="0">
              <a:lnSpc>
                <a:spcPct val="150000"/>
              </a:lnSpc>
              <a:spcBef>
                <a:spcPts val="0"/>
              </a:spcBef>
              <a:spcAft>
                <a:spcPts val="0"/>
              </a:spcAft>
              <a:buNone/>
            </a:pPr>
            <a:r>
              <a:rPr lang="ko" sz="1600" b="1">
                <a:solidFill>
                  <a:srgbClr val="FF9900"/>
                </a:solidFill>
              </a:rPr>
              <a:t>2-2. DB구성</a:t>
            </a:r>
            <a:endParaRPr sz="1200">
              <a:solidFill>
                <a:srgbClr val="999999"/>
              </a:solidFill>
            </a:endParaRPr>
          </a:p>
          <a:p>
            <a:pPr marL="0" lvl="0" indent="0" algn="l" rtl="0">
              <a:lnSpc>
                <a:spcPct val="150000"/>
              </a:lnSpc>
              <a:spcBef>
                <a:spcPts val="0"/>
              </a:spcBef>
              <a:spcAft>
                <a:spcPts val="0"/>
              </a:spcAft>
              <a:buNone/>
            </a:pPr>
            <a:r>
              <a:rPr lang="ko" sz="1200">
                <a:solidFill>
                  <a:srgbClr val="999999"/>
                </a:solidFill>
              </a:rPr>
              <a:t>2-3. 시연</a:t>
            </a:r>
            <a:endParaRPr sz="1200">
              <a:solidFill>
                <a:srgbClr val="999999"/>
              </a:solidFill>
            </a:endParaRPr>
          </a:p>
        </p:txBody>
      </p:sp>
      <p:cxnSp>
        <p:nvCxnSpPr>
          <p:cNvPr id="348" name="Google Shape;348;p32"/>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349" name="Google Shape;349;p32"/>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DB구성</a:t>
            </a:r>
            <a:endParaRPr sz="900" b="1"/>
          </a:p>
        </p:txBody>
      </p:sp>
      <p:graphicFrame>
        <p:nvGraphicFramePr>
          <p:cNvPr id="350" name="Google Shape;350;p32"/>
          <p:cNvGraphicFramePr/>
          <p:nvPr/>
        </p:nvGraphicFramePr>
        <p:xfrm>
          <a:off x="2716691" y="1149330"/>
          <a:ext cx="5700125" cy="2362400"/>
        </p:xfrm>
        <a:graphic>
          <a:graphicData uri="http://schemas.openxmlformats.org/drawingml/2006/table">
            <a:tbl>
              <a:tblPr firstRow="1" bandRow="1">
                <a:noFill/>
                <a:tableStyleId>{69E5A299-0876-4E7C-B94F-03978B3F3746}</a:tableStyleId>
              </a:tblPr>
              <a:tblGrid>
                <a:gridCol w="1390650">
                  <a:extLst>
                    <a:ext uri="{9D8B030D-6E8A-4147-A177-3AD203B41FA5}">
                      <a16:colId xmlns:a16="http://schemas.microsoft.com/office/drawing/2014/main" val="20000"/>
                    </a:ext>
                  </a:extLst>
                </a:gridCol>
                <a:gridCol w="1390650">
                  <a:extLst>
                    <a:ext uri="{9D8B030D-6E8A-4147-A177-3AD203B41FA5}">
                      <a16:colId xmlns:a16="http://schemas.microsoft.com/office/drawing/2014/main" val="20001"/>
                    </a:ext>
                  </a:extLst>
                </a:gridCol>
                <a:gridCol w="1390650">
                  <a:extLst>
                    <a:ext uri="{9D8B030D-6E8A-4147-A177-3AD203B41FA5}">
                      <a16:colId xmlns:a16="http://schemas.microsoft.com/office/drawing/2014/main" val="20002"/>
                    </a:ext>
                  </a:extLst>
                </a:gridCol>
                <a:gridCol w="1528175">
                  <a:extLst>
                    <a:ext uri="{9D8B030D-6E8A-4147-A177-3AD203B41FA5}">
                      <a16:colId xmlns:a16="http://schemas.microsoft.com/office/drawing/2014/main" val="20003"/>
                    </a:ext>
                  </a:extLst>
                </a:gridCol>
              </a:tblGrid>
              <a:tr h="208675">
                <a:tc>
                  <a:txBody>
                    <a:bodyPr/>
                    <a:lstStyle/>
                    <a:p>
                      <a:pPr marL="0" marR="0" lvl="0" indent="0" algn="ctr" rtl="0">
                        <a:spcBef>
                          <a:spcPts val="0"/>
                        </a:spcBef>
                        <a:spcAft>
                          <a:spcPts val="0"/>
                        </a:spcAft>
                        <a:buNone/>
                      </a:pPr>
                      <a:r>
                        <a:rPr lang="ko" sz="1100" u="none" strike="noStrike" cap="none"/>
                        <a:t>COLUMN</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TYPE</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LENGTH</a:t>
                      </a:r>
                      <a:endParaRPr sz="1100" u="none" strike="noStrike" cap="none"/>
                    </a:p>
                  </a:txBody>
                  <a:tcPr marL="68600" marR="68600" marT="34300" marB="34300"/>
                </a:tc>
                <a:tc>
                  <a:txBody>
                    <a:bodyPr/>
                    <a:lstStyle/>
                    <a:p>
                      <a:pPr marL="0" marR="0" lvl="0" indent="0" algn="ctr" rtl="0">
                        <a:spcBef>
                          <a:spcPts val="0"/>
                        </a:spcBef>
                        <a:spcAft>
                          <a:spcPts val="0"/>
                        </a:spcAft>
                        <a:buNone/>
                      </a:pPr>
                      <a:r>
                        <a:rPr lang="ko" sz="1100" u="none" strike="noStrike" cap="none"/>
                        <a:t>DESCRIPTION</a:t>
                      </a:r>
                      <a:endParaRPr sz="1100" u="none" strike="noStrike" cap="none"/>
                    </a:p>
                  </a:txBody>
                  <a:tcPr marL="68600" marR="68600" marT="34300" marB="34300"/>
                </a:tc>
                <a:extLst>
                  <a:ext uri="{0D108BD9-81ED-4DB2-BD59-A6C34878D82A}">
                    <a16:rowId xmlns:a16="http://schemas.microsoft.com/office/drawing/2014/main" val="10000"/>
                  </a:ext>
                </a:extLst>
              </a:tr>
              <a:tr h="208675">
                <a:tc>
                  <a:txBody>
                    <a:bodyPr/>
                    <a:lstStyle/>
                    <a:p>
                      <a:pPr marL="0" marR="0" lvl="0" indent="0" algn="l" rtl="0">
                        <a:lnSpc>
                          <a:spcPct val="100000"/>
                        </a:lnSpc>
                        <a:spcBef>
                          <a:spcPts val="0"/>
                        </a:spcBef>
                        <a:spcAft>
                          <a:spcPts val="0"/>
                        </a:spcAft>
                        <a:buClr>
                          <a:schemeClr val="dk1"/>
                        </a:buClr>
                        <a:buSzPts val="1100"/>
                        <a:buFont typeface="Calibri"/>
                        <a:buNone/>
                      </a:pPr>
                      <a:r>
                        <a:rPr lang="ko" sz="1100"/>
                        <a:t>grains</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Arial"/>
                        <a:buNone/>
                      </a:pPr>
                      <a:r>
                        <a:rPr lang="ko" sz="1100"/>
                        <a:t>VARCHAR</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2000</a:t>
                      </a:r>
                      <a:endParaRPr sz="1100" u="none" strike="noStrike" cap="none"/>
                    </a:p>
                  </a:txBody>
                  <a:tcPr marL="68600" marR="68600" marT="34300" marB="34300"/>
                </a:tc>
                <a:tc>
                  <a:txBody>
                    <a:bodyPr/>
                    <a:lstStyle/>
                    <a:p>
                      <a:pPr marL="0" marR="0" lvl="0" indent="0" algn="l" rtl="0">
                        <a:lnSpc>
                          <a:spcPct val="100000"/>
                        </a:lnSpc>
                        <a:spcBef>
                          <a:spcPts val="0"/>
                        </a:spcBef>
                        <a:spcAft>
                          <a:spcPts val="0"/>
                        </a:spcAft>
                        <a:buClr>
                          <a:schemeClr val="dk1"/>
                        </a:buClr>
                        <a:buSzPts val="1100"/>
                        <a:buFont typeface="Calibri"/>
                        <a:buNone/>
                      </a:pPr>
                      <a:r>
                        <a:rPr lang="ko" sz="1100"/>
                        <a:t>곡물류</a:t>
                      </a:r>
                      <a:endParaRPr sz="1100" u="none" strike="noStrike" cap="none"/>
                    </a:p>
                  </a:txBody>
                  <a:tcPr marL="68600" marR="68600" marT="34300" marB="34300"/>
                </a:tc>
                <a:extLst>
                  <a:ext uri="{0D108BD9-81ED-4DB2-BD59-A6C34878D82A}">
                    <a16:rowId xmlns:a16="http://schemas.microsoft.com/office/drawing/2014/main" val="10001"/>
                  </a:ext>
                </a:extLst>
              </a:tr>
              <a:tr h="208675">
                <a:tc>
                  <a:txBody>
                    <a:bodyPr/>
                    <a:lstStyle/>
                    <a:p>
                      <a:pPr marL="0" marR="0" lvl="0" indent="0" algn="l" rtl="0">
                        <a:spcBef>
                          <a:spcPts val="0"/>
                        </a:spcBef>
                        <a:spcAft>
                          <a:spcPts val="0"/>
                        </a:spcAft>
                        <a:buNone/>
                      </a:pPr>
                      <a:r>
                        <a:rPr lang="ko" sz="1100"/>
                        <a:t>noodles</a:t>
                      </a:r>
                      <a:endParaRPr sz="1100" u="none" strike="noStrike" cap="none"/>
                    </a:p>
                  </a:txBody>
                  <a:tcPr marL="68600" marR="68600" marT="34300" marB="34300"/>
                </a:tc>
                <a:tc>
                  <a:txBody>
                    <a:bodyPr/>
                    <a:lstStyle/>
                    <a:p>
                      <a:pPr marL="0" lvl="0" indent="0" algn="l" rtl="0">
                        <a:spcBef>
                          <a:spcPts val="0"/>
                        </a:spcBef>
                        <a:spcAft>
                          <a:spcPts val="0"/>
                        </a:spcAft>
                        <a:buSzPts val="1100"/>
                        <a:buNone/>
                      </a:pPr>
                      <a:r>
                        <a:rPr lang="ko" sz="1100"/>
                        <a:t>VARCHAR</a:t>
                      </a:r>
                      <a:endParaRPr sz="1100"/>
                    </a:p>
                  </a:txBody>
                  <a:tcPr marL="68600" marR="68600" marT="34300" marB="34300"/>
                </a:tc>
                <a:tc>
                  <a:txBody>
                    <a:bodyPr/>
                    <a:lstStyle/>
                    <a:p>
                      <a:pPr marL="0" lvl="0" indent="0" algn="l" rtl="0">
                        <a:spcBef>
                          <a:spcPts val="0"/>
                        </a:spcBef>
                        <a:spcAft>
                          <a:spcPts val="0"/>
                        </a:spcAft>
                        <a:buClr>
                          <a:schemeClr val="dk1"/>
                        </a:buClr>
                        <a:buSzPts val="1100"/>
                        <a:buFont typeface="Calibri"/>
                        <a:buNone/>
                      </a:pPr>
                      <a:r>
                        <a:rPr lang="ko" sz="1100"/>
                        <a:t>2000</a:t>
                      </a:r>
                      <a:endParaRPr sz="1100" u="none" strike="noStrike" cap="none"/>
                    </a:p>
                  </a:txBody>
                  <a:tcPr marL="68600" marR="68600" marT="34300" marB="34300"/>
                </a:tc>
                <a:tc>
                  <a:txBody>
                    <a:bodyPr/>
                    <a:lstStyle/>
                    <a:p>
                      <a:pPr marL="0" marR="0" lvl="0" indent="0" algn="l" rtl="0">
                        <a:spcBef>
                          <a:spcPts val="0"/>
                        </a:spcBef>
                        <a:spcAft>
                          <a:spcPts val="0"/>
                        </a:spcAft>
                        <a:buNone/>
                      </a:pPr>
                      <a:r>
                        <a:rPr lang="ko" sz="1100"/>
                        <a:t>면류</a:t>
                      </a:r>
                      <a:endParaRPr sz="1100" u="none" strike="noStrike" cap="none"/>
                    </a:p>
                  </a:txBody>
                  <a:tcPr marL="68600" marR="68600" marT="34300" marB="34300"/>
                </a:tc>
                <a:extLst>
                  <a:ext uri="{0D108BD9-81ED-4DB2-BD59-A6C34878D82A}">
                    <a16:rowId xmlns:a16="http://schemas.microsoft.com/office/drawing/2014/main" val="10002"/>
                  </a:ext>
                </a:extLst>
              </a:tr>
              <a:tr h="208675">
                <a:tc>
                  <a:txBody>
                    <a:bodyPr/>
                    <a:lstStyle/>
                    <a:p>
                      <a:pPr marL="0" lvl="0" indent="0" algn="l" rtl="0">
                        <a:spcBef>
                          <a:spcPts val="0"/>
                        </a:spcBef>
                        <a:spcAft>
                          <a:spcPts val="0"/>
                        </a:spcAft>
                        <a:buNone/>
                      </a:pPr>
                      <a:r>
                        <a:rPr lang="ko" sz="1100"/>
                        <a:t>vegetables</a:t>
                      </a:r>
                      <a:endParaRPr sz="1100" u="none" strike="noStrike" cap="none"/>
                    </a:p>
                  </a:txBody>
                  <a:tcPr marL="68600" marR="68600" marT="34300" marB="34300"/>
                </a:tc>
                <a:tc>
                  <a:txBody>
                    <a:bodyPr/>
                    <a:lstStyle/>
                    <a:p>
                      <a:pPr marL="0" lvl="0" indent="0" algn="l" rtl="0">
                        <a:spcBef>
                          <a:spcPts val="0"/>
                        </a:spcBef>
                        <a:spcAft>
                          <a:spcPts val="0"/>
                        </a:spcAft>
                        <a:buSzPts val="1100"/>
                        <a:buNone/>
                      </a:pPr>
                      <a:r>
                        <a:rPr lang="ko" sz="1100"/>
                        <a:t>VARCHAR</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Calibri"/>
                        <a:buNone/>
                      </a:pPr>
                      <a:r>
                        <a:rPr lang="ko" sz="1100"/>
                        <a:t>2000</a:t>
                      </a:r>
                      <a:endParaRPr sz="1100"/>
                    </a:p>
                  </a:txBody>
                  <a:tcPr marL="68600" marR="68600" marT="34300" marB="34300"/>
                </a:tc>
                <a:tc>
                  <a:txBody>
                    <a:bodyPr/>
                    <a:lstStyle/>
                    <a:p>
                      <a:pPr marL="0" lvl="0" indent="0" algn="l" rtl="0">
                        <a:spcBef>
                          <a:spcPts val="0"/>
                        </a:spcBef>
                        <a:spcAft>
                          <a:spcPts val="0"/>
                        </a:spcAft>
                        <a:buNone/>
                      </a:pPr>
                      <a:r>
                        <a:rPr lang="ko" sz="1100"/>
                        <a:t>야채류</a:t>
                      </a:r>
                      <a:endParaRPr sz="1100" u="none" strike="noStrike" cap="none"/>
                    </a:p>
                  </a:txBody>
                  <a:tcPr marL="68600" marR="68600" marT="34300" marB="34300"/>
                </a:tc>
                <a:extLst>
                  <a:ext uri="{0D108BD9-81ED-4DB2-BD59-A6C34878D82A}">
                    <a16:rowId xmlns:a16="http://schemas.microsoft.com/office/drawing/2014/main" val="10003"/>
                  </a:ext>
                </a:extLst>
              </a:tr>
              <a:tr h="208675">
                <a:tc>
                  <a:txBody>
                    <a:bodyPr/>
                    <a:lstStyle/>
                    <a:p>
                      <a:pPr marL="0" lvl="0" indent="0" algn="l" rtl="0">
                        <a:spcBef>
                          <a:spcPts val="0"/>
                        </a:spcBef>
                        <a:spcAft>
                          <a:spcPts val="0"/>
                        </a:spcAft>
                        <a:buNone/>
                      </a:pPr>
                      <a:r>
                        <a:rPr lang="ko" sz="1100"/>
                        <a:t>fruits</a:t>
                      </a:r>
                      <a:endParaRPr sz="1100"/>
                    </a:p>
                  </a:txBody>
                  <a:tcPr marL="68600" marR="68600" marT="34300" marB="34300"/>
                </a:tc>
                <a:tc>
                  <a:txBody>
                    <a:bodyPr/>
                    <a:lstStyle/>
                    <a:p>
                      <a:pPr marL="0" lvl="0" indent="0" algn="l" rtl="0">
                        <a:spcBef>
                          <a:spcPts val="0"/>
                        </a:spcBef>
                        <a:spcAft>
                          <a:spcPts val="0"/>
                        </a:spcAft>
                        <a:buSzPts val="1100"/>
                        <a:buNone/>
                      </a:pPr>
                      <a:r>
                        <a:rPr lang="ko" sz="1100"/>
                        <a:t>VARCHAR</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Calibri"/>
                        <a:buNone/>
                      </a:pPr>
                      <a:r>
                        <a:rPr lang="ko" sz="1100"/>
                        <a:t>2000</a:t>
                      </a:r>
                      <a:endParaRPr sz="1100"/>
                    </a:p>
                  </a:txBody>
                  <a:tcPr marL="68600" marR="68600" marT="34300" marB="34300"/>
                </a:tc>
                <a:tc>
                  <a:txBody>
                    <a:bodyPr/>
                    <a:lstStyle/>
                    <a:p>
                      <a:pPr marL="0" lvl="0" indent="0" algn="l" rtl="0">
                        <a:spcBef>
                          <a:spcPts val="0"/>
                        </a:spcBef>
                        <a:spcAft>
                          <a:spcPts val="0"/>
                        </a:spcAft>
                        <a:buNone/>
                      </a:pPr>
                      <a:r>
                        <a:rPr lang="ko" sz="1100"/>
                        <a:t>과일류</a:t>
                      </a:r>
                      <a:endParaRPr sz="1100"/>
                    </a:p>
                  </a:txBody>
                  <a:tcPr marL="68600" marR="68600" marT="34300" marB="34300"/>
                </a:tc>
                <a:extLst>
                  <a:ext uri="{0D108BD9-81ED-4DB2-BD59-A6C34878D82A}">
                    <a16:rowId xmlns:a16="http://schemas.microsoft.com/office/drawing/2014/main" val="10004"/>
                  </a:ext>
                </a:extLst>
              </a:tr>
              <a:tr h="208675">
                <a:tc>
                  <a:txBody>
                    <a:bodyPr/>
                    <a:lstStyle/>
                    <a:p>
                      <a:pPr marL="0" lvl="0" indent="0" algn="l" rtl="0">
                        <a:spcBef>
                          <a:spcPts val="0"/>
                        </a:spcBef>
                        <a:spcAft>
                          <a:spcPts val="0"/>
                        </a:spcAft>
                        <a:buNone/>
                      </a:pPr>
                      <a:r>
                        <a:rPr lang="ko" sz="1100"/>
                        <a:t>meats</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Calibri"/>
                        <a:buNone/>
                      </a:pPr>
                      <a:r>
                        <a:rPr lang="ko" sz="1100"/>
                        <a:t>2000</a:t>
                      </a:r>
                      <a:endParaRPr sz="1100"/>
                    </a:p>
                  </a:txBody>
                  <a:tcPr marL="68600" marR="68600" marT="34300" marB="34300"/>
                </a:tc>
                <a:tc>
                  <a:txBody>
                    <a:bodyPr/>
                    <a:lstStyle/>
                    <a:p>
                      <a:pPr marL="0" lvl="0" indent="0" algn="l" rtl="0">
                        <a:spcBef>
                          <a:spcPts val="0"/>
                        </a:spcBef>
                        <a:spcAft>
                          <a:spcPts val="0"/>
                        </a:spcAft>
                        <a:buNone/>
                      </a:pPr>
                      <a:r>
                        <a:rPr lang="ko" sz="1100"/>
                        <a:t>육류</a:t>
                      </a:r>
                      <a:endParaRPr sz="1100" u="none" strike="noStrike" cap="none"/>
                    </a:p>
                  </a:txBody>
                  <a:tcPr marL="68600" marR="68600" marT="34300" marB="34300"/>
                </a:tc>
                <a:extLst>
                  <a:ext uri="{0D108BD9-81ED-4DB2-BD59-A6C34878D82A}">
                    <a16:rowId xmlns:a16="http://schemas.microsoft.com/office/drawing/2014/main" val="10005"/>
                  </a:ext>
                </a:extLst>
              </a:tr>
              <a:tr h="208675">
                <a:tc>
                  <a:txBody>
                    <a:bodyPr/>
                    <a:lstStyle/>
                    <a:p>
                      <a:pPr marL="0" lvl="0" indent="0" algn="l" rtl="0">
                        <a:spcBef>
                          <a:spcPts val="0"/>
                        </a:spcBef>
                        <a:spcAft>
                          <a:spcPts val="0"/>
                        </a:spcAft>
                        <a:buNone/>
                      </a:pPr>
                      <a:r>
                        <a:rPr lang="ko" sz="1100"/>
                        <a:t>eggs</a:t>
                      </a:r>
                      <a:endParaRPr sz="1100"/>
                    </a:p>
                  </a:txBody>
                  <a:tcPr marL="68600" marR="68600" marT="34300" marB="34300"/>
                </a:tc>
                <a:tc>
                  <a:txBody>
                    <a:bodyPr/>
                    <a:lstStyle/>
                    <a:p>
                      <a:pPr marL="0" lvl="0" indent="0" algn="l" rtl="0">
                        <a:spcBef>
                          <a:spcPts val="0"/>
                        </a:spcBef>
                        <a:spcAft>
                          <a:spcPts val="0"/>
                        </a:spcAft>
                        <a:buNone/>
                      </a:pPr>
                      <a:r>
                        <a:rPr lang="ko" sz="1100"/>
                        <a:t>VARCHAR </a:t>
                      </a:r>
                      <a:endParaRPr sz="1100" u="none" strike="noStrike" cap="none"/>
                    </a:p>
                  </a:txBody>
                  <a:tcPr marL="68600" marR="68600" marT="34300" marB="34300"/>
                </a:tc>
                <a:tc>
                  <a:txBody>
                    <a:bodyPr/>
                    <a:lstStyle/>
                    <a:p>
                      <a:pPr marL="0" lvl="0" indent="0" algn="l" rtl="0">
                        <a:spcBef>
                          <a:spcPts val="0"/>
                        </a:spcBef>
                        <a:spcAft>
                          <a:spcPts val="0"/>
                        </a:spcAft>
                        <a:buClr>
                          <a:schemeClr val="dk1"/>
                        </a:buClr>
                        <a:buSzPts val="1100"/>
                        <a:buFont typeface="Calibri"/>
                        <a:buNone/>
                      </a:pPr>
                      <a:r>
                        <a:rPr lang="ko" sz="1100"/>
                        <a:t>2000</a:t>
                      </a:r>
                      <a:endParaRPr sz="1100" u="none" strike="noStrike" cap="none"/>
                    </a:p>
                  </a:txBody>
                  <a:tcPr marL="68600" marR="68600" marT="34300" marB="34300"/>
                </a:tc>
                <a:tc>
                  <a:txBody>
                    <a:bodyPr/>
                    <a:lstStyle/>
                    <a:p>
                      <a:pPr marL="0" lvl="0" indent="0" algn="l" rtl="0">
                        <a:spcBef>
                          <a:spcPts val="0"/>
                        </a:spcBef>
                        <a:spcAft>
                          <a:spcPts val="0"/>
                        </a:spcAft>
                        <a:buNone/>
                      </a:pPr>
                      <a:r>
                        <a:rPr lang="ko" sz="1100"/>
                        <a:t>계란류</a:t>
                      </a:r>
                      <a:endParaRPr sz="1100" u="none" strike="noStrike" cap="none"/>
                    </a:p>
                  </a:txBody>
                  <a:tcPr marL="68600" marR="68600" marT="34300" marB="34300"/>
                </a:tc>
                <a:extLst>
                  <a:ext uri="{0D108BD9-81ED-4DB2-BD59-A6C34878D82A}">
                    <a16:rowId xmlns:a16="http://schemas.microsoft.com/office/drawing/2014/main" val="10006"/>
                  </a:ext>
                </a:extLst>
              </a:tr>
              <a:tr h="208675">
                <a:tc>
                  <a:txBody>
                    <a:bodyPr/>
                    <a:lstStyle/>
                    <a:p>
                      <a:pPr marL="0" lvl="0" indent="0" algn="l" rtl="0">
                        <a:spcBef>
                          <a:spcPts val="0"/>
                        </a:spcBef>
                        <a:spcAft>
                          <a:spcPts val="0"/>
                        </a:spcAft>
                        <a:buNone/>
                      </a:pPr>
                      <a:r>
                        <a:rPr lang="ko" sz="1100"/>
                        <a:t>seafoods</a:t>
                      </a:r>
                      <a:endParaRPr sz="1100"/>
                    </a:p>
                  </a:txBody>
                  <a:tcPr marL="68600" marR="68600" marT="34300" marB="34300"/>
                </a:tc>
                <a:tc>
                  <a:txBody>
                    <a:bodyPr/>
                    <a:lstStyle/>
                    <a:p>
                      <a:pPr marL="0" lvl="0" indent="0" algn="l" rtl="0">
                        <a:spcBef>
                          <a:spcPts val="0"/>
                        </a:spcBef>
                        <a:spcAft>
                          <a:spcPts val="0"/>
                        </a:spcAft>
                        <a:buNone/>
                      </a:pPr>
                      <a:r>
                        <a:rPr lang="ko" sz="1100"/>
                        <a:t>VARCHAR</a:t>
                      </a:r>
                      <a:endParaRPr sz="1100"/>
                    </a:p>
                  </a:txBody>
                  <a:tcPr marL="68600" marR="68600" marT="34300" marB="34300">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Calibri"/>
                        <a:buNone/>
                      </a:pPr>
                      <a:r>
                        <a:rPr lang="ko" sz="1100"/>
                        <a:t>2000</a:t>
                      </a:r>
                      <a:endParaRPr sz="1100"/>
                    </a:p>
                  </a:txBody>
                  <a:tcPr marL="68600" marR="68600" marT="34300" marB="34300">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ko" sz="1100"/>
                        <a:t>해물류</a:t>
                      </a:r>
                      <a:endParaRPr sz="1100"/>
                    </a:p>
                  </a:txBody>
                  <a:tcPr marL="68600" marR="68600" marT="34300" marB="34300"/>
                </a:tc>
                <a:extLst>
                  <a:ext uri="{0D108BD9-81ED-4DB2-BD59-A6C34878D82A}">
                    <a16:rowId xmlns:a16="http://schemas.microsoft.com/office/drawing/2014/main" val="10007"/>
                  </a:ext>
                </a:extLst>
              </a:tr>
              <a:tr h="208675">
                <a:tc>
                  <a:txBody>
                    <a:bodyPr/>
                    <a:lstStyle/>
                    <a:p>
                      <a:pPr marL="0" lvl="0" indent="0" algn="l" rtl="0">
                        <a:spcBef>
                          <a:spcPts val="0"/>
                        </a:spcBef>
                        <a:spcAft>
                          <a:spcPts val="0"/>
                        </a:spcAft>
                        <a:buNone/>
                      </a:pPr>
                      <a:r>
                        <a:rPr lang="ko" sz="1100"/>
                        <a:t>spices</a:t>
                      </a:r>
                      <a:endParaRPr sz="1100"/>
                    </a:p>
                  </a:txBody>
                  <a:tcPr marL="68600" marR="68600" marT="34300" marB="34300">
                    <a:lnR w="12700" cap="flat" cmpd="sng">
                      <a:solidFill>
                        <a:schemeClr val="lt1"/>
                      </a:solidFill>
                      <a:prstDash val="solid"/>
                      <a:round/>
                      <a:headEnd type="none" w="sm" len="sm"/>
                      <a:tailEnd type="none" w="sm" len="sm"/>
                    </a:lnR>
                  </a:tcPr>
                </a:tc>
                <a:tc>
                  <a:txBody>
                    <a:bodyPr/>
                    <a:lstStyle/>
                    <a:p>
                      <a:pPr marL="0" lvl="0" indent="0" algn="l" rtl="0">
                        <a:spcBef>
                          <a:spcPts val="0"/>
                        </a:spcBef>
                        <a:spcAft>
                          <a:spcPts val="0"/>
                        </a:spcAft>
                        <a:buNone/>
                      </a:pPr>
                      <a:r>
                        <a:rPr lang="ko" sz="1100"/>
                        <a:t>VARCHAR</a:t>
                      </a:r>
                      <a:endParaRPr sz="1100"/>
                    </a:p>
                  </a:txBody>
                  <a:tcPr marL="68600" marR="6860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ko" sz="1100"/>
                        <a:t>2000</a:t>
                      </a:r>
                      <a:endParaRPr sz="1100"/>
                    </a:p>
                  </a:txBody>
                  <a:tcPr marL="68600" marR="6860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ko" sz="1100"/>
                        <a:t>양념류</a:t>
                      </a:r>
                      <a:endParaRPr sz="1100"/>
                    </a:p>
                  </a:txBody>
                  <a:tcPr marL="68600" marR="68600" marT="34300" marB="34300">
                    <a:lnL w="12700" cap="flat" cmpd="sng">
                      <a:solidFill>
                        <a:schemeClr val="lt1"/>
                      </a:solidFill>
                      <a:prstDash val="solid"/>
                      <a:round/>
                      <a:headEnd type="none" w="sm" len="sm"/>
                      <a:tailEnd type="none" w="sm" len="sm"/>
                    </a:lnL>
                  </a:tcPr>
                </a:tc>
                <a:extLst>
                  <a:ext uri="{0D108BD9-81ED-4DB2-BD59-A6C34878D82A}">
                    <a16:rowId xmlns:a16="http://schemas.microsoft.com/office/drawing/2014/main" val="10008"/>
                  </a:ext>
                </a:extLst>
              </a:tr>
              <a:tr h="208675">
                <a:tc>
                  <a:txBody>
                    <a:bodyPr/>
                    <a:lstStyle/>
                    <a:p>
                      <a:pPr marL="0" lvl="0" indent="0" algn="l" rtl="0">
                        <a:spcBef>
                          <a:spcPts val="0"/>
                        </a:spcBef>
                        <a:spcAft>
                          <a:spcPts val="0"/>
                        </a:spcAft>
                        <a:buNone/>
                      </a:pPr>
                      <a:r>
                        <a:rPr lang="ko" sz="1100"/>
                        <a:t>drinks</a:t>
                      </a:r>
                      <a:endParaRPr sz="1100"/>
                    </a:p>
                  </a:txBody>
                  <a:tcPr marL="68600" marR="68600" marT="34300" marB="34300">
                    <a:lnR w="12700" cap="flat" cmpd="sng">
                      <a:solidFill>
                        <a:schemeClr val="lt1"/>
                      </a:solidFill>
                      <a:prstDash val="solid"/>
                      <a:round/>
                      <a:headEnd type="none" w="sm" len="sm"/>
                      <a:tailEnd type="none" w="sm" len="sm"/>
                    </a:lnR>
                  </a:tcPr>
                </a:tc>
                <a:tc>
                  <a:txBody>
                    <a:bodyPr/>
                    <a:lstStyle/>
                    <a:p>
                      <a:pPr marL="0" lvl="0" indent="0" algn="l" rtl="0">
                        <a:spcBef>
                          <a:spcPts val="0"/>
                        </a:spcBef>
                        <a:spcAft>
                          <a:spcPts val="0"/>
                        </a:spcAft>
                        <a:buNone/>
                      </a:pPr>
                      <a:r>
                        <a:rPr lang="ko" sz="1100"/>
                        <a:t>VARCHAR</a:t>
                      </a:r>
                      <a:endParaRPr sz="1100"/>
                    </a:p>
                  </a:txBody>
                  <a:tcPr marL="68600" marR="6860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ko" sz="1100"/>
                        <a:t>2000</a:t>
                      </a:r>
                      <a:endParaRPr sz="1100"/>
                    </a:p>
                  </a:txBody>
                  <a:tcPr marL="68600" marR="6860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ko" sz="1100"/>
                        <a:t>음료</a:t>
                      </a:r>
                      <a:endParaRPr sz="1100"/>
                    </a:p>
                  </a:txBody>
                  <a:tcPr marL="68600" marR="68600" marT="34300" marB="34300">
                    <a:lnL w="12700" cap="flat" cmpd="sng">
                      <a:solidFill>
                        <a:schemeClr val="lt1"/>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
        <p:nvSpPr>
          <p:cNvPr id="351" name="Google Shape;351;p32"/>
          <p:cNvSpPr txBox="1"/>
          <p:nvPr/>
        </p:nvSpPr>
        <p:spPr>
          <a:xfrm>
            <a:off x="2716700" y="762763"/>
            <a:ext cx="2151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1200"/>
              <a:t>• 재료(ingredient)</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p:nvPr/>
        </p:nvSpPr>
        <p:spPr>
          <a:xfrm>
            <a:off x="3111950" y="0"/>
            <a:ext cx="6148200" cy="5143500"/>
          </a:xfrm>
          <a:prstGeom prst="rect">
            <a:avLst/>
          </a:prstGeom>
          <a:solidFill>
            <a:srgbClr val="FFAB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 name="Google Shape;66;p15"/>
          <p:cNvCxnSpPr/>
          <p:nvPr/>
        </p:nvCxnSpPr>
        <p:spPr>
          <a:xfrm>
            <a:off x="3111950" y="-9175"/>
            <a:ext cx="0" cy="5195400"/>
          </a:xfrm>
          <a:prstGeom prst="straightConnector1">
            <a:avLst/>
          </a:prstGeom>
          <a:noFill/>
          <a:ln w="19050" cap="flat" cmpd="sng">
            <a:solidFill>
              <a:srgbClr val="D9D9D9"/>
            </a:solidFill>
            <a:prstDash val="solid"/>
            <a:round/>
            <a:headEnd type="none" w="med" len="med"/>
            <a:tailEnd type="none" w="med" len="med"/>
          </a:ln>
        </p:spPr>
      </p:cxnSp>
      <p:sp>
        <p:nvSpPr>
          <p:cNvPr id="67" name="Google Shape;67;p15"/>
          <p:cNvSpPr txBox="1"/>
          <p:nvPr/>
        </p:nvSpPr>
        <p:spPr>
          <a:xfrm>
            <a:off x="382800" y="1161950"/>
            <a:ext cx="25266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300" b="1"/>
              <a:t>CONTENTS</a:t>
            </a:r>
            <a:endParaRPr sz="3300" b="1"/>
          </a:p>
        </p:txBody>
      </p:sp>
      <p:cxnSp>
        <p:nvCxnSpPr>
          <p:cNvPr id="68" name="Google Shape;68;p15"/>
          <p:cNvCxnSpPr/>
          <p:nvPr/>
        </p:nvCxnSpPr>
        <p:spPr>
          <a:xfrm rot="10800000" flipH="1">
            <a:off x="446800" y="1802625"/>
            <a:ext cx="2379600" cy="5400"/>
          </a:xfrm>
          <a:prstGeom prst="straightConnector1">
            <a:avLst/>
          </a:prstGeom>
          <a:noFill/>
          <a:ln w="38100" cap="flat" cmpd="sng">
            <a:solidFill>
              <a:srgbClr val="FF9900"/>
            </a:solidFill>
            <a:prstDash val="solid"/>
            <a:round/>
            <a:headEnd type="none" w="med" len="med"/>
            <a:tailEnd type="none" w="med" len="med"/>
          </a:ln>
        </p:spPr>
      </p:cxnSp>
      <p:grpSp>
        <p:nvGrpSpPr>
          <p:cNvPr id="69" name="Google Shape;69;p15"/>
          <p:cNvGrpSpPr/>
          <p:nvPr/>
        </p:nvGrpSpPr>
        <p:grpSpPr>
          <a:xfrm>
            <a:off x="3614350" y="1216625"/>
            <a:ext cx="2119800" cy="1264625"/>
            <a:chOff x="3252400" y="1911950"/>
            <a:chExt cx="2119800" cy="1264625"/>
          </a:xfrm>
        </p:grpSpPr>
        <p:sp>
          <p:nvSpPr>
            <p:cNvPr id="70" name="Google Shape;70;p15"/>
            <p:cNvSpPr txBox="1"/>
            <p:nvPr/>
          </p:nvSpPr>
          <p:spPr>
            <a:xfrm>
              <a:off x="3252400" y="1911950"/>
              <a:ext cx="2119800" cy="523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ko" sz="2200" b="1"/>
                <a:t>01</a:t>
              </a:r>
              <a:r>
                <a:rPr lang="ko" sz="1700" b="1"/>
                <a:t>  프로젝트 개요</a:t>
              </a:r>
              <a:endParaRPr b="1"/>
            </a:p>
          </p:txBody>
        </p:sp>
        <p:sp>
          <p:nvSpPr>
            <p:cNvPr id="71" name="Google Shape;71;p15"/>
            <p:cNvSpPr txBox="1"/>
            <p:nvPr/>
          </p:nvSpPr>
          <p:spPr>
            <a:xfrm>
              <a:off x="3906975" y="2331475"/>
              <a:ext cx="1361400" cy="845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ko" sz="1300"/>
                <a:t>1-1. 개발동기</a:t>
              </a:r>
              <a:endParaRPr sz="1300"/>
            </a:p>
            <a:p>
              <a:pPr marL="0" lvl="0" indent="0" algn="l" rtl="0">
                <a:lnSpc>
                  <a:spcPct val="115000"/>
                </a:lnSpc>
                <a:spcBef>
                  <a:spcPts val="0"/>
                </a:spcBef>
                <a:spcAft>
                  <a:spcPts val="0"/>
                </a:spcAft>
                <a:buNone/>
              </a:pPr>
              <a:r>
                <a:rPr lang="ko" sz="1300"/>
                <a:t>1-2. 기획의도</a:t>
              </a:r>
              <a:endParaRPr sz="1300"/>
            </a:p>
            <a:p>
              <a:pPr marL="0" lvl="0" indent="0" algn="l" rtl="0">
                <a:lnSpc>
                  <a:spcPct val="115000"/>
                </a:lnSpc>
                <a:spcBef>
                  <a:spcPts val="0"/>
                </a:spcBef>
                <a:spcAft>
                  <a:spcPts val="0"/>
                </a:spcAft>
                <a:buNone/>
              </a:pPr>
              <a:endParaRPr sz="1300"/>
            </a:p>
          </p:txBody>
        </p:sp>
      </p:grpSp>
      <p:grpSp>
        <p:nvGrpSpPr>
          <p:cNvPr id="72" name="Google Shape;72;p15"/>
          <p:cNvGrpSpPr/>
          <p:nvPr/>
        </p:nvGrpSpPr>
        <p:grpSpPr>
          <a:xfrm>
            <a:off x="6333300" y="1673825"/>
            <a:ext cx="2119800" cy="1494725"/>
            <a:chOff x="3252400" y="1911950"/>
            <a:chExt cx="2119800" cy="1494725"/>
          </a:xfrm>
        </p:grpSpPr>
        <p:sp>
          <p:nvSpPr>
            <p:cNvPr id="73" name="Google Shape;73;p15"/>
            <p:cNvSpPr txBox="1"/>
            <p:nvPr/>
          </p:nvSpPr>
          <p:spPr>
            <a:xfrm>
              <a:off x="3252400" y="1911950"/>
              <a:ext cx="2119800" cy="523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ko" sz="2200" b="1"/>
                <a:t>03</a:t>
              </a:r>
              <a:r>
                <a:rPr lang="ko" sz="1700" b="1"/>
                <a:t>  프로젝트 시연</a:t>
              </a:r>
              <a:endParaRPr b="1"/>
            </a:p>
          </p:txBody>
        </p:sp>
        <p:sp>
          <p:nvSpPr>
            <p:cNvPr id="74" name="Google Shape;74;p15"/>
            <p:cNvSpPr txBox="1"/>
            <p:nvPr/>
          </p:nvSpPr>
          <p:spPr>
            <a:xfrm>
              <a:off x="3906975" y="2331475"/>
              <a:ext cx="1361400" cy="1075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ko" sz="1300"/>
                <a:t>3-1. 구현기능</a:t>
              </a:r>
              <a:endParaRPr sz="1300"/>
            </a:p>
            <a:p>
              <a:pPr marL="0" lvl="0" indent="0" algn="l" rtl="0">
                <a:lnSpc>
                  <a:spcPct val="115000"/>
                </a:lnSpc>
                <a:spcBef>
                  <a:spcPts val="0"/>
                </a:spcBef>
                <a:spcAft>
                  <a:spcPts val="0"/>
                </a:spcAft>
                <a:buNone/>
              </a:pPr>
              <a:r>
                <a:rPr lang="ko" sz="1300"/>
                <a:t>3-2. DB 구성</a:t>
              </a:r>
              <a:endParaRPr sz="1300"/>
            </a:p>
            <a:p>
              <a:pPr marL="0" lvl="0" indent="0" algn="l" rtl="0">
                <a:lnSpc>
                  <a:spcPct val="115000"/>
                </a:lnSpc>
                <a:spcBef>
                  <a:spcPts val="0"/>
                </a:spcBef>
                <a:spcAft>
                  <a:spcPts val="0"/>
                </a:spcAft>
                <a:buNone/>
              </a:pPr>
              <a:r>
                <a:rPr lang="ko" sz="1300"/>
                <a:t>3-3. 수행결과</a:t>
              </a:r>
              <a:endParaRPr sz="1300"/>
            </a:p>
            <a:p>
              <a:pPr marL="0" lvl="0" indent="0" algn="l" rtl="0">
                <a:lnSpc>
                  <a:spcPct val="115000"/>
                </a:lnSpc>
                <a:spcBef>
                  <a:spcPts val="0"/>
                </a:spcBef>
                <a:spcAft>
                  <a:spcPts val="0"/>
                </a:spcAft>
                <a:buNone/>
              </a:pPr>
              <a:endParaRPr sz="1300"/>
            </a:p>
          </p:txBody>
        </p:sp>
      </p:grpSp>
      <p:grpSp>
        <p:nvGrpSpPr>
          <p:cNvPr id="75" name="Google Shape;75;p15"/>
          <p:cNvGrpSpPr/>
          <p:nvPr/>
        </p:nvGrpSpPr>
        <p:grpSpPr>
          <a:xfrm>
            <a:off x="3614350" y="2681750"/>
            <a:ext cx="2119800" cy="1724825"/>
            <a:chOff x="3252400" y="1911950"/>
            <a:chExt cx="2119800" cy="1724825"/>
          </a:xfrm>
        </p:grpSpPr>
        <p:sp>
          <p:nvSpPr>
            <p:cNvPr id="76" name="Google Shape;76;p15"/>
            <p:cNvSpPr txBox="1"/>
            <p:nvPr/>
          </p:nvSpPr>
          <p:spPr>
            <a:xfrm>
              <a:off x="3252400" y="1911950"/>
              <a:ext cx="2119800" cy="523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ko" sz="2200" b="1"/>
                <a:t>02</a:t>
              </a:r>
              <a:r>
                <a:rPr lang="ko" sz="1700" b="1"/>
                <a:t>  프로젝트 상세</a:t>
              </a:r>
              <a:endParaRPr b="1"/>
            </a:p>
          </p:txBody>
        </p:sp>
        <p:sp>
          <p:nvSpPr>
            <p:cNvPr id="77" name="Google Shape;77;p15"/>
            <p:cNvSpPr txBox="1"/>
            <p:nvPr/>
          </p:nvSpPr>
          <p:spPr>
            <a:xfrm>
              <a:off x="3906975" y="2331475"/>
              <a:ext cx="1361400" cy="1305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ko" sz="1300"/>
                <a:t>2-1. 구조도</a:t>
              </a:r>
              <a:endParaRPr sz="1300"/>
            </a:p>
            <a:p>
              <a:pPr marL="0" lvl="0" indent="0" algn="l" rtl="0">
                <a:lnSpc>
                  <a:spcPct val="115000"/>
                </a:lnSpc>
                <a:spcBef>
                  <a:spcPts val="0"/>
                </a:spcBef>
                <a:spcAft>
                  <a:spcPts val="0"/>
                </a:spcAft>
                <a:buNone/>
              </a:pPr>
              <a:r>
                <a:rPr lang="ko" sz="1300"/>
                <a:t>2-2. 개발환경</a:t>
              </a:r>
              <a:endParaRPr sz="1300"/>
            </a:p>
            <a:p>
              <a:pPr marL="0" lvl="0" indent="0" algn="l" rtl="0">
                <a:lnSpc>
                  <a:spcPct val="115000"/>
                </a:lnSpc>
                <a:spcBef>
                  <a:spcPts val="0"/>
                </a:spcBef>
                <a:spcAft>
                  <a:spcPts val="0"/>
                </a:spcAft>
                <a:buClr>
                  <a:schemeClr val="dk1"/>
                </a:buClr>
                <a:buSzPts val="1100"/>
                <a:buFont typeface="Arial"/>
                <a:buNone/>
              </a:pPr>
              <a:r>
                <a:rPr lang="ko" sz="1300">
                  <a:solidFill>
                    <a:schemeClr val="dk1"/>
                  </a:solidFill>
                </a:rPr>
                <a:t>2-3. 팀 구성</a:t>
              </a:r>
              <a:endParaRPr sz="13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ko" sz="1300">
                  <a:solidFill>
                    <a:schemeClr val="dk1"/>
                  </a:solidFill>
                </a:rPr>
                <a:t>2-4. 개발일정</a:t>
              </a:r>
              <a:endParaRPr sz="1300">
                <a:solidFill>
                  <a:schemeClr val="dk1"/>
                </a:solidFill>
              </a:endParaRPr>
            </a:p>
            <a:p>
              <a:pPr marL="0" lvl="0" indent="0" algn="l" rtl="0">
                <a:lnSpc>
                  <a:spcPct val="115000"/>
                </a:lnSpc>
                <a:spcBef>
                  <a:spcPts val="0"/>
                </a:spcBef>
                <a:spcAft>
                  <a:spcPts val="0"/>
                </a:spcAft>
                <a:buNone/>
              </a:pPr>
              <a:endParaRPr sz="1300"/>
            </a:p>
          </p:txBody>
        </p:sp>
      </p:grpSp>
      <p:sp>
        <p:nvSpPr>
          <p:cNvPr id="78" name="Google Shape;78;p15"/>
          <p:cNvSpPr txBox="1"/>
          <p:nvPr/>
        </p:nvSpPr>
        <p:spPr>
          <a:xfrm>
            <a:off x="6503975" y="3261075"/>
            <a:ext cx="21198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200" b="1"/>
              <a:t>04</a:t>
            </a:r>
            <a:r>
              <a:rPr lang="ko" sz="1700" b="1"/>
              <a:t>  마무리</a:t>
            </a:r>
            <a:endParaRPr b="1"/>
          </a:p>
        </p:txBody>
      </p:sp>
      <p:sp>
        <p:nvSpPr>
          <p:cNvPr id="79" name="Google Shape;79;p15"/>
          <p:cNvSpPr txBox="1"/>
          <p:nvPr/>
        </p:nvSpPr>
        <p:spPr>
          <a:xfrm>
            <a:off x="7002400" y="3680600"/>
            <a:ext cx="1361400" cy="384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ko" sz="1300"/>
              <a:t>4-1. 느낀점</a:t>
            </a:r>
            <a:endParaRPr sz="13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cxnSp>
        <p:nvCxnSpPr>
          <p:cNvPr id="356" name="Google Shape;356;p33"/>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357" name="Google Shape;357;p33"/>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358" name="Google Shape;358;p33"/>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359" name="Google Shape;359;p33"/>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360" name="Google Shape;360;p33"/>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361" name="Google Shape;361;p33"/>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pic>
        <p:nvPicPr>
          <p:cNvPr id="362" name="Google Shape;362;p33"/>
          <p:cNvPicPr preferRelativeResize="0"/>
          <p:nvPr/>
        </p:nvPicPr>
        <p:blipFill>
          <a:blip r:embed="rId3">
            <a:alphaModFix/>
          </a:blip>
          <a:stretch>
            <a:fillRect/>
          </a:stretch>
        </p:blipFill>
        <p:spPr>
          <a:xfrm>
            <a:off x="3103450" y="1489575"/>
            <a:ext cx="5338902" cy="3369849"/>
          </a:xfrm>
          <a:prstGeom prst="rect">
            <a:avLst/>
          </a:prstGeom>
          <a:noFill/>
          <a:ln>
            <a:noFill/>
          </a:ln>
        </p:spPr>
      </p:pic>
      <p:sp>
        <p:nvSpPr>
          <p:cNvPr id="363" name="Google Shape;363;p33"/>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메인페이지</a:t>
            </a:r>
            <a:endParaRPr sz="1200"/>
          </a:p>
          <a:p>
            <a:pPr marL="0" lvl="0" indent="0" algn="l" rtl="0">
              <a:spcBef>
                <a:spcPts val="0"/>
              </a:spcBef>
              <a:spcAft>
                <a:spcPts val="0"/>
              </a:spcAft>
              <a:buNone/>
            </a:pPr>
            <a:r>
              <a:rPr lang="ko" sz="1200"/>
              <a:t>	: 헤더 메뉴 / 로그인 / 회원가입 / 키워드 메뉴추천 / 기분별메뉴추천 / 인기레시피</a:t>
            </a: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cxnSp>
        <p:nvCxnSpPr>
          <p:cNvPr id="368" name="Google Shape;368;p34"/>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369" name="Google Shape;369;p34"/>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370" name="Google Shape;370;p34"/>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371" name="Google Shape;371;p34"/>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372" name="Google Shape;372;p34"/>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373" name="Google Shape;373;p34"/>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sp>
        <p:nvSpPr>
          <p:cNvPr id="374" name="Google Shape;374;p34"/>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메인페이지</a:t>
            </a:r>
            <a:endParaRPr sz="1200"/>
          </a:p>
          <a:p>
            <a:pPr marL="0" lvl="0" indent="0" algn="l" rtl="0">
              <a:spcBef>
                <a:spcPts val="0"/>
              </a:spcBef>
              <a:spcAft>
                <a:spcPts val="0"/>
              </a:spcAft>
              <a:buNone/>
            </a:pPr>
            <a:r>
              <a:rPr lang="ko" sz="1200"/>
              <a:t>	: 키워드 메뉴추천 / 기분별메뉴추천</a:t>
            </a:r>
            <a:endParaRPr sz="1200"/>
          </a:p>
        </p:txBody>
      </p:sp>
      <p:pic>
        <p:nvPicPr>
          <p:cNvPr id="375" name="Google Shape;375;p34"/>
          <p:cNvPicPr preferRelativeResize="0"/>
          <p:nvPr/>
        </p:nvPicPr>
        <p:blipFill>
          <a:blip r:embed="rId3">
            <a:alphaModFix/>
          </a:blip>
          <a:stretch>
            <a:fillRect/>
          </a:stretch>
        </p:blipFill>
        <p:spPr>
          <a:xfrm>
            <a:off x="2457300" y="2076100"/>
            <a:ext cx="4342450" cy="1804300"/>
          </a:xfrm>
          <a:prstGeom prst="rect">
            <a:avLst/>
          </a:prstGeom>
          <a:noFill/>
          <a:ln>
            <a:noFill/>
          </a:ln>
        </p:spPr>
      </p:pic>
      <p:pic>
        <p:nvPicPr>
          <p:cNvPr id="376" name="Google Shape;376;p34"/>
          <p:cNvPicPr preferRelativeResize="0"/>
          <p:nvPr/>
        </p:nvPicPr>
        <p:blipFill>
          <a:blip r:embed="rId4">
            <a:alphaModFix/>
          </a:blip>
          <a:stretch>
            <a:fillRect/>
          </a:stretch>
        </p:blipFill>
        <p:spPr>
          <a:xfrm>
            <a:off x="6885825" y="1816375"/>
            <a:ext cx="2202675" cy="239043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cxnSp>
        <p:nvCxnSpPr>
          <p:cNvPr id="381" name="Google Shape;381;p35"/>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382" name="Google Shape;382;p35"/>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383" name="Google Shape;383;p35"/>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384" name="Google Shape;384;p35"/>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385" name="Google Shape;385;p35"/>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386" name="Google Shape;386;p35"/>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pic>
        <p:nvPicPr>
          <p:cNvPr id="387" name="Google Shape;387;p35"/>
          <p:cNvPicPr preferRelativeResize="0"/>
          <p:nvPr/>
        </p:nvPicPr>
        <p:blipFill>
          <a:blip r:embed="rId3">
            <a:alphaModFix/>
          </a:blip>
          <a:stretch>
            <a:fillRect/>
          </a:stretch>
        </p:blipFill>
        <p:spPr>
          <a:xfrm>
            <a:off x="3046225" y="1349625"/>
            <a:ext cx="5757775" cy="3630526"/>
          </a:xfrm>
          <a:prstGeom prst="rect">
            <a:avLst/>
          </a:prstGeom>
          <a:noFill/>
          <a:ln>
            <a:noFill/>
          </a:ln>
        </p:spPr>
      </p:pic>
      <p:sp>
        <p:nvSpPr>
          <p:cNvPr id="388" name="Google Shape;388;p35"/>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레시피 게시판 - 전체 게시글</a:t>
            </a:r>
            <a:endParaRPr sz="1200"/>
          </a:p>
          <a:p>
            <a:pPr marL="0" lvl="0" indent="0" algn="l" rtl="0">
              <a:spcBef>
                <a:spcPts val="0"/>
              </a:spcBef>
              <a:spcAft>
                <a:spcPts val="0"/>
              </a:spcAft>
              <a:buNone/>
            </a:pPr>
            <a:r>
              <a:rPr lang="ko" sz="1200"/>
              <a:t>	: 종류별|재료별|기분별 카테고리 분류 / 레시피 검색기능</a:t>
            </a: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cxnSp>
        <p:nvCxnSpPr>
          <p:cNvPr id="393" name="Google Shape;393;p36"/>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394" name="Google Shape;394;p36"/>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395" name="Google Shape;395;p36"/>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396" name="Google Shape;396;p36"/>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397" name="Google Shape;397;p36"/>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398" name="Google Shape;398;p36"/>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sp>
        <p:nvSpPr>
          <p:cNvPr id="399" name="Google Shape;399;p36"/>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레시피 게시판 - 상세 레시피</a:t>
            </a:r>
            <a:endParaRPr sz="1200"/>
          </a:p>
          <a:p>
            <a:pPr marL="0" lvl="0" indent="0" algn="l" rtl="0">
              <a:spcBef>
                <a:spcPts val="0"/>
              </a:spcBef>
              <a:spcAft>
                <a:spcPts val="0"/>
              </a:spcAft>
              <a:buNone/>
            </a:pPr>
            <a:r>
              <a:rPr lang="ko" sz="1200"/>
              <a:t>	: 찜하기 기능 / 본인 작성 게시글 수정가능 </a:t>
            </a:r>
            <a:endParaRPr sz="1200"/>
          </a:p>
        </p:txBody>
      </p:sp>
      <p:pic>
        <p:nvPicPr>
          <p:cNvPr id="400" name="Google Shape;400;p36"/>
          <p:cNvPicPr preferRelativeResize="0"/>
          <p:nvPr/>
        </p:nvPicPr>
        <p:blipFill>
          <a:blip r:embed="rId3">
            <a:alphaModFix/>
          </a:blip>
          <a:stretch>
            <a:fillRect/>
          </a:stretch>
        </p:blipFill>
        <p:spPr>
          <a:xfrm>
            <a:off x="2513125" y="1450450"/>
            <a:ext cx="3696875" cy="1876875"/>
          </a:xfrm>
          <a:prstGeom prst="rect">
            <a:avLst/>
          </a:prstGeom>
          <a:noFill/>
          <a:ln>
            <a:noFill/>
          </a:ln>
        </p:spPr>
      </p:pic>
      <p:pic>
        <p:nvPicPr>
          <p:cNvPr id="401" name="Google Shape;401;p36"/>
          <p:cNvPicPr preferRelativeResize="0"/>
          <p:nvPr/>
        </p:nvPicPr>
        <p:blipFill>
          <a:blip r:embed="rId4">
            <a:alphaModFix/>
          </a:blip>
          <a:stretch>
            <a:fillRect/>
          </a:stretch>
        </p:blipFill>
        <p:spPr>
          <a:xfrm>
            <a:off x="6362400" y="1513525"/>
            <a:ext cx="2629201" cy="315398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cxnSp>
        <p:nvCxnSpPr>
          <p:cNvPr id="406" name="Google Shape;406;p37"/>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407" name="Google Shape;407;p37"/>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408" name="Google Shape;408;p37"/>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409" name="Google Shape;409;p37"/>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410" name="Google Shape;410;p37"/>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411" name="Google Shape;411;p37"/>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sp>
        <p:nvSpPr>
          <p:cNvPr id="412" name="Google Shape;412;p37"/>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레시피 게시판 - 글 작성</a:t>
            </a:r>
            <a:endParaRPr sz="1200"/>
          </a:p>
          <a:p>
            <a:pPr marL="0" lvl="0" indent="0" algn="l" rtl="0">
              <a:spcBef>
                <a:spcPts val="0"/>
              </a:spcBef>
              <a:spcAft>
                <a:spcPts val="0"/>
              </a:spcAft>
              <a:buNone/>
            </a:pPr>
            <a:r>
              <a:rPr lang="ko" sz="1200"/>
              <a:t>	: 게시글 작성하기</a:t>
            </a:r>
            <a:endParaRPr sz="1200"/>
          </a:p>
        </p:txBody>
      </p:sp>
      <p:pic>
        <p:nvPicPr>
          <p:cNvPr id="413" name="Google Shape;413;p37"/>
          <p:cNvPicPr preferRelativeResize="0"/>
          <p:nvPr/>
        </p:nvPicPr>
        <p:blipFill>
          <a:blip r:embed="rId3">
            <a:alphaModFix/>
          </a:blip>
          <a:stretch>
            <a:fillRect/>
          </a:stretch>
        </p:blipFill>
        <p:spPr>
          <a:xfrm>
            <a:off x="2570550" y="1361125"/>
            <a:ext cx="4102690" cy="34775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cxnSp>
        <p:nvCxnSpPr>
          <p:cNvPr id="418" name="Google Shape;418;p38"/>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419" name="Google Shape;419;p38"/>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420" name="Google Shape;420;p38"/>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421" name="Google Shape;421;p38"/>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422" name="Google Shape;422;p38"/>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423" name="Google Shape;423;p38"/>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sp>
        <p:nvSpPr>
          <p:cNvPr id="424" name="Google Shape;424;p38"/>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레시피 게시판 - 글 수정</a:t>
            </a:r>
            <a:endParaRPr sz="1200"/>
          </a:p>
          <a:p>
            <a:pPr marL="0" lvl="0" indent="0" algn="l" rtl="0">
              <a:spcBef>
                <a:spcPts val="0"/>
              </a:spcBef>
              <a:spcAft>
                <a:spcPts val="0"/>
              </a:spcAft>
              <a:buNone/>
            </a:pPr>
            <a:r>
              <a:rPr lang="ko" sz="1200"/>
              <a:t>	: 게시글 수정하기</a:t>
            </a:r>
            <a:endParaRPr sz="1200"/>
          </a:p>
        </p:txBody>
      </p:sp>
      <p:pic>
        <p:nvPicPr>
          <p:cNvPr id="425" name="Google Shape;425;p38"/>
          <p:cNvPicPr preferRelativeResize="0"/>
          <p:nvPr/>
        </p:nvPicPr>
        <p:blipFill>
          <a:blip r:embed="rId3">
            <a:alphaModFix/>
          </a:blip>
          <a:stretch>
            <a:fillRect/>
          </a:stretch>
        </p:blipFill>
        <p:spPr>
          <a:xfrm>
            <a:off x="3544100" y="1361125"/>
            <a:ext cx="4176275" cy="36774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cxnSp>
        <p:nvCxnSpPr>
          <p:cNvPr id="430" name="Google Shape;430;p39"/>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431" name="Google Shape;431;p39"/>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432" name="Google Shape;432;p39"/>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433" name="Google Shape;433;p39"/>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434" name="Google Shape;434;p39"/>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435" name="Google Shape;435;p39"/>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sp>
        <p:nvSpPr>
          <p:cNvPr id="436" name="Google Shape;436;p39"/>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레시피 게시판 - 글 삭제</a:t>
            </a:r>
            <a:endParaRPr sz="1200"/>
          </a:p>
          <a:p>
            <a:pPr marL="0" lvl="0" indent="0" algn="l" rtl="0">
              <a:spcBef>
                <a:spcPts val="0"/>
              </a:spcBef>
              <a:spcAft>
                <a:spcPts val="0"/>
              </a:spcAft>
              <a:buNone/>
            </a:pPr>
            <a:r>
              <a:rPr lang="ko" sz="1200"/>
              <a:t>	: 게시글 삭제하기</a:t>
            </a:r>
            <a:endParaRPr sz="1200"/>
          </a:p>
        </p:txBody>
      </p:sp>
      <p:pic>
        <p:nvPicPr>
          <p:cNvPr id="437" name="Google Shape;437;p39"/>
          <p:cNvPicPr preferRelativeResize="0"/>
          <p:nvPr/>
        </p:nvPicPr>
        <p:blipFill>
          <a:blip r:embed="rId3">
            <a:alphaModFix/>
          </a:blip>
          <a:stretch>
            <a:fillRect/>
          </a:stretch>
        </p:blipFill>
        <p:spPr>
          <a:xfrm>
            <a:off x="3823350" y="1422625"/>
            <a:ext cx="3899099" cy="34775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cxnSp>
        <p:nvCxnSpPr>
          <p:cNvPr id="442" name="Google Shape;442;p40"/>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443" name="Google Shape;443;p40"/>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444" name="Google Shape;444;p40"/>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445" name="Google Shape;445;p40"/>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446" name="Google Shape;446;p40"/>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447" name="Google Shape;447;p40"/>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sp>
        <p:nvSpPr>
          <p:cNvPr id="448" name="Google Shape;448;p40"/>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마이페이지 (사용자)</a:t>
            </a:r>
            <a:endParaRPr sz="1200"/>
          </a:p>
          <a:p>
            <a:pPr marL="0" lvl="0" indent="0" algn="l" rtl="0">
              <a:spcBef>
                <a:spcPts val="0"/>
              </a:spcBef>
              <a:spcAft>
                <a:spcPts val="0"/>
              </a:spcAft>
              <a:buNone/>
            </a:pPr>
            <a:r>
              <a:rPr lang="ko" sz="1200"/>
              <a:t>	: 찜한레시피 / 내가작성한 레시피 / 회원정보 수정</a:t>
            </a:r>
            <a:endParaRPr sz="1200"/>
          </a:p>
        </p:txBody>
      </p:sp>
      <p:pic>
        <p:nvPicPr>
          <p:cNvPr id="449" name="Google Shape;449;p40"/>
          <p:cNvPicPr preferRelativeResize="0"/>
          <p:nvPr/>
        </p:nvPicPr>
        <p:blipFill>
          <a:blip r:embed="rId3">
            <a:alphaModFix/>
          </a:blip>
          <a:stretch>
            <a:fillRect/>
          </a:stretch>
        </p:blipFill>
        <p:spPr>
          <a:xfrm>
            <a:off x="2584788" y="1422625"/>
            <a:ext cx="6376218" cy="34775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cxnSp>
        <p:nvCxnSpPr>
          <p:cNvPr id="454" name="Google Shape;454;p41"/>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455" name="Google Shape;455;p41"/>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456" name="Google Shape;456;p41"/>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457" name="Google Shape;457;p41"/>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458" name="Google Shape;458;p41"/>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459" name="Google Shape;459;p41"/>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sp>
        <p:nvSpPr>
          <p:cNvPr id="460" name="Google Shape;460;p41"/>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마이페이지 (관리자)</a:t>
            </a:r>
            <a:endParaRPr sz="1200"/>
          </a:p>
          <a:p>
            <a:pPr marL="0" lvl="0" indent="0" algn="l" rtl="0">
              <a:spcBef>
                <a:spcPts val="0"/>
              </a:spcBef>
              <a:spcAft>
                <a:spcPts val="0"/>
              </a:spcAft>
              <a:buNone/>
            </a:pPr>
            <a:r>
              <a:rPr lang="ko" sz="1200"/>
              <a:t>	: 전체 회원정보 조회 및 수정</a:t>
            </a:r>
            <a:endParaRPr sz="1200"/>
          </a:p>
        </p:txBody>
      </p:sp>
      <p:pic>
        <p:nvPicPr>
          <p:cNvPr id="461" name="Google Shape;461;p41"/>
          <p:cNvPicPr preferRelativeResize="0"/>
          <p:nvPr/>
        </p:nvPicPr>
        <p:blipFill>
          <a:blip r:embed="rId3">
            <a:alphaModFix/>
          </a:blip>
          <a:stretch>
            <a:fillRect/>
          </a:stretch>
        </p:blipFill>
        <p:spPr>
          <a:xfrm>
            <a:off x="754375" y="2034700"/>
            <a:ext cx="8268826" cy="241265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cxnSp>
        <p:nvCxnSpPr>
          <p:cNvPr id="466" name="Google Shape;466;p42"/>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467" name="Google Shape;467;p42"/>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468" name="Google Shape;468;p42"/>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469" name="Google Shape;469;p42"/>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470" name="Google Shape;470;p42"/>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471" name="Google Shape;471;p42"/>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sp>
        <p:nvSpPr>
          <p:cNvPr id="472" name="Google Shape;472;p42"/>
          <p:cNvSpPr txBox="1"/>
          <p:nvPr/>
        </p:nvSpPr>
        <p:spPr>
          <a:xfrm>
            <a:off x="2457300" y="807025"/>
            <a:ext cx="6092700" cy="9234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공지사항(사용자)</a:t>
            </a:r>
            <a:endParaRPr sz="1200"/>
          </a:p>
          <a:p>
            <a:pPr marL="0" lvl="0" indent="0" algn="l" rtl="0">
              <a:spcBef>
                <a:spcPts val="0"/>
              </a:spcBef>
              <a:spcAft>
                <a:spcPts val="0"/>
              </a:spcAft>
              <a:buNone/>
            </a:pPr>
            <a:r>
              <a:rPr lang="ko" sz="1200"/>
              <a:t>	: 공지사항 조회</a:t>
            </a:r>
            <a:endParaRPr sz="1200"/>
          </a:p>
          <a:p>
            <a:pPr marL="457200" lvl="0" indent="-304800" algn="l" rtl="0">
              <a:spcBef>
                <a:spcPts val="0"/>
              </a:spcBef>
              <a:spcAft>
                <a:spcPts val="0"/>
              </a:spcAft>
              <a:buSzPts val="1200"/>
              <a:buChar char="●"/>
            </a:pPr>
            <a:r>
              <a:rPr lang="ko" sz="1200"/>
              <a:t>공지사항(관리자)</a:t>
            </a:r>
            <a:endParaRPr sz="1200"/>
          </a:p>
          <a:p>
            <a:pPr marL="457200" lvl="0" indent="0" algn="l" rtl="0">
              <a:spcBef>
                <a:spcPts val="0"/>
              </a:spcBef>
              <a:spcAft>
                <a:spcPts val="0"/>
              </a:spcAft>
              <a:buNone/>
            </a:pPr>
            <a:r>
              <a:rPr lang="ko" sz="1200"/>
              <a:t>: 공지사항 조회, 글작성, 글수정, 글삭제</a:t>
            </a:r>
            <a:endParaRPr sz="1200"/>
          </a:p>
        </p:txBody>
      </p:sp>
      <p:pic>
        <p:nvPicPr>
          <p:cNvPr id="473" name="Google Shape;473;p42"/>
          <p:cNvPicPr preferRelativeResize="0"/>
          <p:nvPr/>
        </p:nvPicPr>
        <p:blipFill>
          <a:blip r:embed="rId3">
            <a:alphaModFix/>
          </a:blip>
          <a:stretch>
            <a:fillRect/>
          </a:stretch>
        </p:blipFill>
        <p:spPr>
          <a:xfrm>
            <a:off x="2717200" y="1871425"/>
            <a:ext cx="4408000" cy="3056376"/>
          </a:xfrm>
          <a:prstGeom prst="rect">
            <a:avLst/>
          </a:prstGeom>
          <a:noFill/>
          <a:ln>
            <a:noFill/>
          </a:ln>
        </p:spPr>
      </p:pic>
      <p:sp>
        <p:nvSpPr>
          <p:cNvPr id="474" name="Google Shape;474;p42"/>
          <p:cNvSpPr/>
          <p:nvPr/>
        </p:nvSpPr>
        <p:spPr>
          <a:xfrm>
            <a:off x="6376850" y="3974075"/>
            <a:ext cx="590400" cy="358500"/>
          </a:xfrm>
          <a:prstGeom prst="rect">
            <a:avLst/>
          </a:prstGeom>
          <a:noFill/>
          <a:ln w="2857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5" name="Google Shape;475;p42"/>
          <p:cNvCxnSpPr>
            <a:stCxn id="474" idx="3"/>
          </p:cNvCxnSpPr>
          <p:nvPr/>
        </p:nvCxnSpPr>
        <p:spPr>
          <a:xfrm>
            <a:off x="6967250" y="4153325"/>
            <a:ext cx="495300" cy="0"/>
          </a:xfrm>
          <a:prstGeom prst="straightConnector1">
            <a:avLst/>
          </a:prstGeom>
          <a:noFill/>
          <a:ln w="28575" cap="flat" cmpd="sng">
            <a:solidFill>
              <a:schemeClr val="dk2"/>
            </a:solidFill>
            <a:prstDash val="solid"/>
            <a:round/>
            <a:headEnd type="none" w="med" len="med"/>
            <a:tailEnd type="triangle" w="med" len="med"/>
          </a:ln>
        </p:spPr>
      </p:cxnSp>
      <p:sp>
        <p:nvSpPr>
          <p:cNvPr id="476" name="Google Shape;476;p42"/>
          <p:cNvSpPr/>
          <p:nvPr/>
        </p:nvSpPr>
        <p:spPr>
          <a:xfrm>
            <a:off x="7530550" y="3974075"/>
            <a:ext cx="1019400" cy="432000"/>
          </a:xfrm>
          <a:prstGeom prst="rect">
            <a:avLst/>
          </a:prstGeom>
          <a:noFill/>
          <a:ln w="2857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ko" sz="1100"/>
              <a:t>관리자 권한</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83"/>
        <p:cNvGrpSpPr/>
        <p:nvPr/>
      </p:nvGrpSpPr>
      <p:grpSpPr>
        <a:xfrm>
          <a:off x="0" y="0"/>
          <a:ext cx="0" cy="0"/>
          <a:chOff x="0" y="0"/>
          <a:chExt cx="0" cy="0"/>
        </a:xfrm>
      </p:grpSpPr>
      <p:sp>
        <p:nvSpPr>
          <p:cNvPr id="84" name="Google Shape;84;p16"/>
          <p:cNvSpPr txBox="1"/>
          <p:nvPr/>
        </p:nvSpPr>
        <p:spPr>
          <a:xfrm>
            <a:off x="1184575" y="1740600"/>
            <a:ext cx="17871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9600">
                <a:solidFill>
                  <a:schemeClr val="lt1"/>
                </a:solidFill>
              </a:rPr>
              <a:t>01</a:t>
            </a:r>
            <a:endParaRPr sz="9600">
              <a:solidFill>
                <a:schemeClr val="lt1"/>
              </a:solidFill>
            </a:endParaRPr>
          </a:p>
        </p:txBody>
      </p:sp>
      <p:cxnSp>
        <p:nvCxnSpPr>
          <p:cNvPr id="85" name="Google Shape;85;p16"/>
          <p:cNvCxnSpPr/>
          <p:nvPr/>
        </p:nvCxnSpPr>
        <p:spPr>
          <a:xfrm>
            <a:off x="3127675" y="1704100"/>
            <a:ext cx="0" cy="1870500"/>
          </a:xfrm>
          <a:prstGeom prst="straightConnector1">
            <a:avLst/>
          </a:prstGeom>
          <a:noFill/>
          <a:ln w="76200" cap="flat" cmpd="sng">
            <a:solidFill>
              <a:schemeClr val="lt1"/>
            </a:solidFill>
            <a:prstDash val="solid"/>
            <a:round/>
            <a:headEnd type="none" w="med" len="med"/>
            <a:tailEnd type="none" w="med" len="med"/>
          </a:ln>
        </p:spPr>
      </p:cxnSp>
      <p:sp>
        <p:nvSpPr>
          <p:cNvPr id="86" name="Google Shape;86;p16"/>
          <p:cNvSpPr txBox="1"/>
          <p:nvPr/>
        </p:nvSpPr>
        <p:spPr>
          <a:xfrm>
            <a:off x="3413450" y="2002350"/>
            <a:ext cx="21924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500" b="1">
                <a:solidFill>
                  <a:schemeClr val="lt1"/>
                </a:solidFill>
              </a:rPr>
              <a:t>프로젝트 개요</a:t>
            </a:r>
            <a:endParaRPr sz="2500" b="1">
              <a:solidFill>
                <a:schemeClr val="lt1"/>
              </a:solidFill>
            </a:endParaRPr>
          </a:p>
        </p:txBody>
      </p:sp>
      <p:cxnSp>
        <p:nvCxnSpPr>
          <p:cNvPr id="87" name="Google Shape;87;p16"/>
          <p:cNvCxnSpPr/>
          <p:nvPr/>
        </p:nvCxnSpPr>
        <p:spPr>
          <a:xfrm>
            <a:off x="5830975" y="1740600"/>
            <a:ext cx="0" cy="1870500"/>
          </a:xfrm>
          <a:prstGeom prst="straightConnector1">
            <a:avLst/>
          </a:prstGeom>
          <a:noFill/>
          <a:ln w="28575" cap="flat" cmpd="sng">
            <a:solidFill>
              <a:srgbClr val="F3F3F3"/>
            </a:solidFill>
            <a:prstDash val="solid"/>
            <a:round/>
            <a:headEnd type="none" w="med" len="med"/>
            <a:tailEnd type="none" w="med" len="med"/>
          </a:ln>
        </p:spPr>
      </p:cxnSp>
      <p:sp>
        <p:nvSpPr>
          <p:cNvPr id="88" name="Google Shape;88;p16"/>
          <p:cNvSpPr txBox="1"/>
          <p:nvPr/>
        </p:nvSpPr>
        <p:spPr>
          <a:xfrm>
            <a:off x="6210000" y="2040750"/>
            <a:ext cx="2192400" cy="10620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ko" sz="1900" b="1">
                <a:solidFill>
                  <a:schemeClr val="lt1"/>
                </a:solidFill>
              </a:rPr>
              <a:t>1-1. 개발동기</a:t>
            </a:r>
            <a:endParaRPr sz="1900" b="1">
              <a:solidFill>
                <a:schemeClr val="lt1"/>
              </a:solidFill>
            </a:endParaRPr>
          </a:p>
          <a:p>
            <a:pPr marL="0" lvl="0" indent="0" algn="l" rtl="0">
              <a:lnSpc>
                <a:spcPct val="200000"/>
              </a:lnSpc>
              <a:spcBef>
                <a:spcPts val="0"/>
              </a:spcBef>
              <a:spcAft>
                <a:spcPts val="0"/>
              </a:spcAft>
              <a:buNone/>
            </a:pPr>
            <a:r>
              <a:rPr lang="ko" sz="1900" b="1">
                <a:solidFill>
                  <a:schemeClr val="lt1"/>
                </a:solidFill>
              </a:rPr>
              <a:t>1-2. 기획의도</a:t>
            </a:r>
            <a:endParaRPr sz="1900" b="1">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cxnSp>
        <p:nvCxnSpPr>
          <p:cNvPr id="481" name="Google Shape;481;p43"/>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482" name="Google Shape;482;p43"/>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03 </a:t>
            </a:r>
            <a:r>
              <a:rPr lang="ko" sz="1700" b="1"/>
              <a:t>프로젝트 시연</a:t>
            </a:r>
            <a:endParaRPr sz="1700" b="1"/>
          </a:p>
        </p:txBody>
      </p:sp>
      <p:cxnSp>
        <p:nvCxnSpPr>
          <p:cNvPr id="483" name="Google Shape;483;p43"/>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484" name="Google Shape;484;p43"/>
          <p:cNvSpPr txBox="1"/>
          <p:nvPr/>
        </p:nvSpPr>
        <p:spPr>
          <a:xfrm>
            <a:off x="206600" y="973100"/>
            <a:ext cx="1589700" cy="985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구현기능</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DB구성</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수행결과</a:t>
            </a:r>
            <a:endParaRPr sz="1600" b="1">
              <a:solidFill>
                <a:srgbClr val="FF9900"/>
              </a:solidFill>
            </a:endParaRPr>
          </a:p>
        </p:txBody>
      </p:sp>
      <p:cxnSp>
        <p:nvCxnSpPr>
          <p:cNvPr id="485" name="Google Shape;485;p43"/>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486" name="Google Shape;486;p43"/>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수행결과</a:t>
            </a:r>
            <a:endParaRPr sz="900" b="1"/>
          </a:p>
        </p:txBody>
      </p:sp>
      <p:sp>
        <p:nvSpPr>
          <p:cNvPr id="487" name="Google Shape;487;p43"/>
          <p:cNvSpPr txBox="1"/>
          <p:nvPr/>
        </p:nvSpPr>
        <p:spPr>
          <a:xfrm>
            <a:off x="2457300" y="807025"/>
            <a:ext cx="6092700" cy="554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ko" sz="1200"/>
              <a:t>챗봇</a:t>
            </a:r>
            <a:endParaRPr sz="1200"/>
          </a:p>
          <a:p>
            <a:pPr marL="0" lvl="0" indent="0" algn="l" rtl="0">
              <a:spcBef>
                <a:spcPts val="0"/>
              </a:spcBef>
              <a:spcAft>
                <a:spcPts val="0"/>
              </a:spcAft>
              <a:buNone/>
            </a:pPr>
            <a:r>
              <a:rPr lang="ko" sz="1200"/>
              <a:t>	: 기능 안내</a:t>
            </a:r>
            <a:endParaRPr sz="1200"/>
          </a:p>
        </p:txBody>
      </p:sp>
      <p:pic>
        <p:nvPicPr>
          <p:cNvPr id="488" name="Google Shape;488;p43"/>
          <p:cNvPicPr preferRelativeResize="0"/>
          <p:nvPr/>
        </p:nvPicPr>
        <p:blipFill>
          <a:blip r:embed="rId3">
            <a:alphaModFix/>
          </a:blip>
          <a:stretch>
            <a:fillRect/>
          </a:stretch>
        </p:blipFill>
        <p:spPr>
          <a:xfrm>
            <a:off x="5100150" y="832978"/>
            <a:ext cx="2815550" cy="42233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492"/>
        <p:cNvGrpSpPr/>
        <p:nvPr/>
      </p:nvGrpSpPr>
      <p:grpSpPr>
        <a:xfrm>
          <a:off x="0" y="0"/>
          <a:ext cx="0" cy="0"/>
          <a:chOff x="0" y="0"/>
          <a:chExt cx="0" cy="0"/>
        </a:xfrm>
      </p:grpSpPr>
      <p:sp>
        <p:nvSpPr>
          <p:cNvPr id="493" name="Google Shape;493;p44"/>
          <p:cNvSpPr txBox="1"/>
          <p:nvPr/>
        </p:nvSpPr>
        <p:spPr>
          <a:xfrm>
            <a:off x="1184575" y="1740600"/>
            <a:ext cx="17871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9600">
                <a:solidFill>
                  <a:schemeClr val="lt1"/>
                </a:solidFill>
              </a:rPr>
              <a:t>04</a:t>
            </a:r>
            <a:endParaRPr sz="9600">
              <a:solidFill>
                <a:schemeClr val="lt1"/>
              </a:solidFill>
            </a:endParaRPr>
          </a:p>
        </p:txBody>
      </p:sp>
      <p:cxnSp>
        <p:nvCxnSpPr>
          <p:cNvPr id="494" name="Google Shape;494;p44"/>
          <p:cNvCxnSpPr/>
          <p:nvPr/>
        </p:nvCxnSpPr>
        <p:spPr>
          <a:xfrm>
            <a:off x="3127675" y="1704100"/>
            <a:ext cx="0" cy="1870500"/>
          </a:xfrm>
          <a:prstGeom prst="straightConnector1">
            <a:avLst/>
          </a:prstGeom>
          <a:noFill/>
          <a:ln w="76200" cap="flat" cmpd="sng">
            <a:solidFill>
              <a:schemeClr val="lt1"/>
            </a:solidFill>
            <a:prstDash val="solid"/>
            <a:round/>
            <a:headEnd type="none" w="med" len="med"/>
            <a:tailEnd type="none" w="med" len="med"/>
          </a:ln>
        </p:spPr>
      </p:cxnSp>
      <p:sp>
        <p:nvSpPr>
          <p:cNvPr id="495" name="Google Shape;495;p44"/>
          <p:cNvSpPr txBox="1"/>
          <p:nvPr/>
        </p:nvSpPr>
        <p:spPr>
          <a:xfrm>
            <a:off x="3413450" y="2002350"/>
            <a:ext cx="21924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500" b="1">
                <a:solidFill>
                  <a:schemeClr val="lt1"/>
                </a:solidFill>
              </a:rPr>
              <a:t>마무리</a:t>
            </a:r>
            <a:endParaRPr sz="2500" b="1">
              <a:solidFill>
                <a:schemeClr val="lt1"/>
              </a:solidFill>
            </a:endParaRPr>
          </a:p>
        </p:txBody>
      </p:sp>
      <p:cxnSp>
        <p:nvCxnSpPr>
          <p:cNvPr id="496" name="Google Shape;496;p44"/>
          <p:cNvCxnSpPr/>
          <p:nvPr/>
        </p:nvCxnSpPr>
        <p:spPr>
          <a:xfrm>
            <a:off x="5830975" y="1740600"/>
            <a:ext cx="0" cy="1870500"/>
          </a:xfrm>
          <a:prstGeom prst="straightConnector1">
            <a:avLst/>
          </a:prstGeom>
          <a:noFill/>
          <a:ln w="28575" cap="flat" cmpd="sng">
            <a:solidFill>
              <a:srgbClr val="F3F3F3"/>
            </a:solidFill>
            <a:prstDash val="solid"/>
            <a:round/>
            <a:headEnd type="none" w="med" len="med"/>
            <a:tailEnd type="none" w="med" len="med"/>
          </a:ln>
        </p:spPr>
      </p:cxnSp>
      <p:sp>
        <p:nvSpPr>
          <p:cNvPr id="497" name="Google Shape;497;p44"/>
          <p:cNvSpPr txBox="1"/>
          <p:nvPr/>
        </p:nvSpPr>
        <p:spPr>
          <a:xfrm>
            <a:off x="6210000" y="2040750"/>
            <a:ext cx="2192400" cy="16470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ko" sz="1900" b="1">
                <a:solidFill>
                  <a:schemeClr val="lt1"/>
                </a:solidFill>
              </a:rPr>
              <a:t>4-1. 느낀점</a:t>
            </a:r>
            <a:endParaRPr sz="1900" b="1">
              <a:solidFill>
                <a:schemeClr val="lt1"/>
              </a:solidFill>
            </a:endParaRPr>
          </a:p>
          <a:p>
            <a:pPr marL="0" lvl="0" indent="0" algn="l" rtl="0">
              <a:lnSpc>
                <a:spcPct val="200000"/>
              </a:lnSpc>
              <a:spcBef>
                <a:spcPts val="0"/>
              </a:spcBef>
              <a:spcAft>
                <a:spcPts val="0"/>
              </a:spcAft>
              <a:buNone/>
            </a:pPr>
            <a:endParaRPr sz="1900" b="1">
              <a:solidFill>
                <a:schemeClr val="lt1"/>
              </a:solidFill>
            </a:endParaRPr>
          </a:p>
          <a:p>
            <a:pPr marL="0" lvl="0" indent="0" algn="l" rtl="0">
              <a:lnSpc>
                <a:spcPct val="200000"/>
              </a:lnSpc>
              <a:spcBef>
                <a:spcPts val="0"/>
              </a:spcBef>
              <a:spcAft>
                <a:spcPts val="0"/>
              </a:spcAft>
              <a:buNone/>
            </a:pPr>
            <a:endParaRPr sz="1900" b="1">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cxnSp>
        <p:nvCxnSpPr>
          <p:cNvPr id="502" name="Google Shape;502;p45"/>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503" name="Google Shape;503;p45"/>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04 </a:t>
            </a:r>
            <a:r>
              <a:rPr lang="ko" sz="1700" b="1"/>
              <a:t>마무리</a:t>
            </a:r>
            <a:endParaRPr sz="1700" b="1"/>
          </a:p>
        </p:txBody>
      </p:sp>
      <p:cxnSp>
        <p:nvCxnSpPr>
          <p:cNvPr id="504" name="Google Shape;504;p45"/>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505" name="Google Shape;505;p45"/>
          <p:cNvSpPr txBox="1"/>
          <p:nvPr/>
        </p:nvSpPr>
        <p:spPr>
          <a:xfrm>
            <a:off x="206600" y="973100"/>
            <a:ext cx="1589700" cy="431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600" b="1">
                <a:solidFill>
                  <a:srgbClr val="FF9900"/>
                </a:solidFill>
              </a:rPr>
              <a:t>4-1. 느낀점</a:t>
            </a:r>
            <a:endParaRPr sz="1600" b="1">
              <a:solidFill>
                <a:srgbClr val="FF9900"/>
              </a:solidFill>
            </a:endParaRPr>
          </a:p>
        </p:txBody>
      </p:sp>
      <p:cxnSp>
        <p:nvCxnSpPr>
          <p:cNvPr id="506" name="Google Shape;506;p45"/>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507" name="Google Shape;507;p45"/>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느낀점</a:t>
            </a:r>
            <a:endParaRPr sz="900" b="1"/>
          </a:p>
        </p:txBody>
      </p:sp>
      <p:sp>
        <p:nvSpPr>
          <p:cNvPr id="508" name="Google Shape;508;p45"/>
          <p:cNvSpPr/>
          <p:nvPr/>
        </p:nvSpPr>
        <p:spPr>
          <a:xfrm>
            <a:off x="2750525" y="1026875"/>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김정운</a:t>
            </a:r>
            <a:endParaRPr b="1"/>
          </a:p>
          <a:p>
            <a:pPr marL="0" lvl="0" indent="0" algn="ctr" rtl="0">
              <a:spcBef>
                <a:spcPts val="0"/>
              </a:spcBef>
              <a:spcAft>
                <a:spcPts val="0"/>
              </a:spcAft>
              <a:buNone/>
            </a:pPr>
            <a:r>
              <a:rPr lang="ko" b="1"/>
              <a:t>(팀장)</a:t>
            </a:r>
            <a:endParaRPr b="1"/>
          </a:p>
        </p:txBody>
      </p:sp>
      <p:sp>
        <p:nvSpPr>
          <p:cNvPr id="509" name="Google Shape;509;p45"/>
          <p:cNvSpPr/>
          <p:nvPr/>
        </p:nvSpPr>
        <p:spPr>
          <a:xfrm>
            <a:off x="2750525" y="2282950"/>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김진혁</a:t>
            </a:r>
            <a:endParaRPr b="1"/>
          </a:p>
        </p:txBody>
      </p:sp>
      <p:sp>
        <p:nvSpPr>
          <p:cNvPr id="510" name="Google Shape;510;p45"/>
          <p:cNvSpPr/>
          <p:nvPr/>
        </p:nvSpPr>
        <p:spPr>
          <a:xfrm>
            <a:off x="2750525" y="3539025"/>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박준혁</a:t>
            </a:r>
            <a:endParaRPr b="1"/>
          </a:p>
        </p:txBody>
      </p:sp>
      <p:sp>
        <p:nvSpPr>
          <p:cNvPr id="511" name="Google Shape;511;p45"/>
          <p:cNvSpPr/>
          <p:nvPr/>
        </p:nvSpPr>
        <p:spPr>
          <a:xfrm>
            <a:off x="4446700" y="1026875"/>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ko" sz="1100"/>
              <a:t>프로젝트 기획은 원활했으나 실제로 구현할 때 많은 어려움이 있었습니다. 기획 단계에서부터 어떤식으로 구현할지 구체적으로 계획을 세워야 한다는 것을 느꼈습니다. 또한, 팀프로젝트에서는 개인의 능력도 중요하지만 서로 대화를 통해 충분히 소통하여 프로젝트를 함께 만들어가는 것이 중요하다고 느꼈습니다.</a:t>
            </a:r>
            <a:endParaRPr sz="1100"/>
          </a:p>
        </p:txBody>
      </p:sp>
      <p:sp>
        <p:nvSpPr>
          <p:cNvPr id="512" name="Google Shape;512;p45"/>
          <p:cNvSpPr/>
          <p:nvPr/>
        </p:nvSpPr>
        <p:spPr>
          <a:xfrm>
            <a:off x="4446700" y="3539025"/>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ko" sz="1100"/>
              <a:t>어떻게 구현을 해야 할지 모르는 부분이 많아 고민을 많이 하였습니다. 또한 복잡하지 않게 코드를 구성 및 의논을 하였습니다. 팀원들과 하며 부족한 부분을 알게 되어 다음에는 그 부족한 부분을 채우고 홈페이지를 구성하고 싶습니다.</a:t>
            </a:r>
            <a:endParaRPr sz="1100"/>
          </a:p>
        </p:txBody>
      </p:sp>
      <p:sp>
        <p:nvSpPr>
          <p:cNvPr id="513" name="Google Shape;513;p45"/>
          <p:cNvSpPr/>
          <p:nvPr/>
        </p:nvSpPr>
        <p:spPr>
          <a:xfrm>
            <a:off x="4446700" y="2282950"/>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ko" sz="1100"/>
              <a:t>프로젝트 기간동안 배웠던 것들을 적용하기에는 많은 어려움이 뒤따랐지만 이를 해결하기 위해 배워나가는 부분이 즐거웠습니다. 뿐만아니라 팀프로젝트는 개인 혼자서 많은 부분을 채울 수 있지만, 그것보다도 원활한 소통이 뒷받침되어 함께 문제를 해결해 간다면 더 좋은 결과물을 얻을 수 있다는 것을 다시 한 번  느끼게 되었습니다.</a:t>
            </a:r>
            <a:endParaRPr sz="11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cxnSp>
        <p:nvCxnSpPr>
          <p:cNvPr id="518" name="Google Shape;518;p46"/>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519" name="Google Shape;519;p46"/>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04 </a:t>
            </a:r>
            <a:r>
              <a:rPr lang="ko" sz="1700" b="1"/>
              <a:t>마무리</a:t>
            </a:r>
            <a:endParaRPr sz="1700" b="1"/>
          </a:p>
        </p:txBody>
      </p:sp>
      <p:cxnSp>
        <p:nvCxnSpPr>
          <p:cNvPr id="520" name="Google Shape;520;p46"/>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521" name="Google Shape;521;p46"/>
          <p:cNvSpPr txBox="1"/>
          <p:nvPr/>
        </p:nvSpPr>
        <p:spPr>
          <a:xfrm>
            <a:off x="206600" y="973100"/>
            <a:ext cx="1589700" cy="431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600" b="1">
                <a:solidFill>
                  <a:srgbClr val="FF9900"/>
                </a:solidFill>
              </a:rPr>
              <a:t>4-1. 느낀점</a:t>
            </a:r>
            <a:endParaRPr sz="1600" b="1">
              <a:solidFill>
                <a:srgbClr val="FF9900"/>
              </a:solidFill>
            </a:endParaRPr>
          </a:p>
        </p:txBody>
      </p:sp>
      <p:cxnSp>
        <p:nvCxnSpPr>
          <p:cNvPr id="522" name="Google Shape;522;p46"/>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523" name="Google Shape;523;p46"/>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느낀점</a:t>
            </a:r>
            <a:endParaRPr sz="900" b="1"/>
          </a:p>
        </p:txBody>
      </p:sp>
      <p:sp>
        <p:nvSpPr>
          <p:cNvPr id="524" name="Google Shape;524;p46"/>
          <p:cNvSpPr txBox="1"/>
          <p:nvPr/>
        </p:nvSpPr>
        <p:spPr>
          <a:xfrm>
            <a:off x="2659700" y="1080950"/>
            <a:ext cx="6096300" cy="523200"/>
          </a:xfrm>
          <a:prstGeom prst="rect">
            <a:avLst/>
          </a:prstGeom>
          <a:noFill/>
          <a:ln>
            <a:noFill/>
          </a:ln>
        </p:spPr>
        <p:txBody>
          <a:bodyPr spcFirstLastPara="1" wrap="square" lIns="91425" tIns="91425" rIns="91425" bIns="91425" anchor="t" anchorCtr="0">
            <a:spAutoFit/>
          </a:bodyPr>
          <a:lstStyle/>
          <a:p>
            <a:pPr marL="457200" lvl="0" indent="0" algn="l" rtl="0">
              <a:lnSpc>
                <a:spcPct val="150000"/>
              </a:lnSpc>
              <a:spcBef>
                <a:spcPts val="0"/>
              </a:spcBef>
              <a:spcAft>
                <a:spcPts val="0"/>
              </a:spcAft>
              <a:buNone/>
            </a:pPr>
            <a:endParaRPr sz="2200" b="1"/>
          </a:p>
        </p:txBody>
      </p:sp>
      <p:sp>
        <p:nvSpPr>
          <p:cNvPr id="525" name="Google Shape;525;p46"/>
          <p:cNvSpPr/>
          <p:nvPr/>
        </p:nvSpPr>
        <p:spPr>
          <a:xfrm>
            <a:off x="2750525" y="1026875"/>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이광호</a:t>
            </a:r>
            <a:endParaRPr b="1"/>
          </a:p>
        </p:txBody>
      </p:sp>
      <p:sp>
        <p:nvSpPr>
          <p:cNvPr id="526" name="Google Shape;526;p46"/>
          <p:cNvSpPr/>
          <p:nvPr/>
        </p:nvSpPr>
        <p:spPr>
          <a:xfrm>
            <a:off x="2750525" y="2282950"/>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이동호</a:t>
            </a:r>
            <a:endParaRPr b="1"/>
          </a:p>
        </p:txBody>
      </p:sp>
      <p:sp>
        <p:nvSpPr>
          <p:cNvPr id="527" name="Google Shape;527;p46"/>
          <p:cNvSpPr/>
          <p:nvPr/>
        </p:nvSpPr>
        <p:spPr>
          <a:xfrm>
            <a:off x="2750525" y="3539025"/>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유연아</a:t>
            </a:r>
            <a:endParaRPr b="1"/>
          </a:p>
        </p:txBody>
      </p:sp>
      <p:sp>
        <p:nvSpPr>
          <p:cNvPr id="528" name="Google Shape;528;p46"/>
          <p:cNvSpPr/>
          <p:nvPr/>
        </p:nvSpPr>
        <p:spPr>
          <a:xfrm>
            <a:off x="4446700" y="1026875"/>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ko" sz="1100"/>
              <a:t>머릿속에선 어떻게 구현을 할지 떠올라도 막상 구현해보면 제한되는 부분이 많아 고민을 많이 하였습니다. 또한 가장 효율적인 방향으로 코드를 작성하려 노력했고, 최대한 복잡하지 않게 코드를 작성하였습니다. 같은 목표를 가진 팀원들이 있어 든든하였고, 같이 공부하고, 구현하면서 실력이 점차 발전하고 있음을 몸소 느꼈습니다.</a:t>
            </a:r>
            <a:endParaRPr sz="1100"/>
          </a:p>
        </p:txBody>
      </p:sp>
      <p:sp>
        <p:nvSpPr>
          <p:cNvPr id="529" name="Google Shape;529;p46"/>
          <p:cNvSpPr/>
          <p:nvPr/>
        </p:nvSpPr>
        <p:spPr>
          <a:xfrm>
            <a:off x="4446700" y="3539025"/>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530" name="Google Shape;530;p46"/>
          <p:cNvSpPr/>
          <p:nvPr/>
        </p:nvSpPr>
        <p:spPr>
          <a:xfrm>
            <a:off x="4446700" y="2282950"/>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ko" sz="1100"/>
              <a:t>먼저 깃을 잘 활용하는 것이 시간 단축에 큰 도움을 준다는 것을 알게되었습니다.  그리고 이번 프로젝트에서는 주로 프론트쪽을  담당하면서, 이미 구현된 api를 가져다가만 썼는데 수료후에는 직접 restapi를 구현해보거나 다양한 자바 스크립트 라이브러리(node,react,vue.js)를 활용해보고 싶다는 생각을 하게 되었습니다.</a:t>
            </a:r>
            <a:endParaRPr sz="1100"/>
          </a:p>
        </p:txBody>
      </p:sp>
      <p:sp>
        <p:nvSpPr>
          <p:cNvPr id="531" name="Google Shape;531;p46"/>
          <p:cNvSpPr txBox="1"/>
          <p:nvPr/>
        </p:nvSpPr>
        <p:spPr>
          <a:xfrm>
            <a:off x="4622900" y="3779525"/>
            <a:ext cx="24261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1100" dirty="0"/>
              <a:t>대화의 중요성</a:t>
            </a:r>
            <a:r>
              <a:rPr lang="ko-KR" altLang="en-US" sz="1100" dirty="0"/>
              <a:t>을 느꼈습니다</a:t>
            </a:r>
            <a:r>
              <a:rPr lang="en-US" altLang="ko-KR" sz="1100" dirty="0"/>
              <a:t>.</a:t>
            </a:r>
            <a:endParaRPr sz="1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cxnSp>
        <p:nvCxnSpPr>
          <p:cNvPr id="93" name="Google Shape;93;p17"/>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94" name="Google Shape;94;p17"/>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01 </a:t>
            </a:r>
            <a:r>
              <a:rPr lang="ko" sz="1700" b="1"/>
              <a:t>프로젝트 개요</a:t>
            </a:r>
            <a:endParaRPr sz="1700" b="1"/>
          </a:p>
        </p:txBody>
      </p:sp>
      <p:cxnSp>
        <p:nvCxnSpPr>
          <p:cNvPr id="95" name="Google Shape;95;p17"/>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96" name="Google Shape;96;p17"/>
          <p:cNvSpPr txBox="1"/>
          <p:nvPr/>
        </p:nvSpPr>
        <p:spPr>
          <a:xfrm>
            <a:off x="206600" y="973100"/>
            <a:ext cx="1589700" cy="1015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600" b="1">
                <a:solidFill>
                  <a:srgbClr val="FF9900"/>
                </a:solidFill>
              </a:rPr>
              <a:t>1-1. 개발동기</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1-2. 기획의도</a:t>
            </a:r>
            <a:endParaRPr sz="1200">
              <a:solidFill>
                <a:srgbClr val="999999"/>
              </a:solidFill>
            </a:endParaRPr>
          </a:p>
          <a:p>
            <a:pPr marL="0" lvl="0" indent="0" algn="l" rtl="0">
              <a:lnSpc>
                <a:spcPct val="150000"/>
              </a:lnSpc>
              <a:spcBef>
                <a:spcPts val="0"/>
              </a:spcBef>
              <a:spcAft>
                <a:spcPts val="0"/>
              </a:spcAft>
              <a:buNone/>
            </a:pPr>
            <a:endParaRPr sz="1200">
              <a:solidFill>
                <a:srgbClr val="999999"/>
              </a:solidFill>
            </a:endParaRPr>
          </a:p>
        </p:txBody>
      </p:sp>
      <p:cxnSp>
        <p:nvCxnSpPr>
          <p:cNvPr id="97" name="Google Shape;97;p17"/>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98" name="Google Shape;98;p17"/>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개발동기</a:t>
            </a:r>
            <a:endParaRPr sz="900" b="1"/>
          </a:p>
        </p:txBody>
      </p:sp>
      <p:sp>
        <p:nvSpPr>
          <p:cNvPr id="99" name="Google Shape;99;p17"/>
          <p:cNvSpPr txBox="1"/>
          <p:nvPr/>
        </p:nvSpPr>
        <p:spPr>
          <a:xfrm>
            <a:off x="2659700" y="2352675"/>
            <a:ext cx="6696300" cy="1785600"/>
          </a:xfrm>
          <a:prstGeom prst="rect">
            <a:avLst/>
          </a:prstGeom>
          <a:noFill/>
          <a:ln>
            <a:noFill/>
          </a:ln>
        </p:spPr>
        <p:txBody>
          <a:bodyPr spcFirstLastPara="1" wrap="square" lIns="91425" tIns="91425" rIns="91425" bIns="91425" anchor="t" anchorCtr="0">
            <a:spAutoFit/>
          </a:bodyPr>
          <a:lstStyle/>
          <a:p>
            <a:pPr marL="457200" lvl="0" indent="-330200" algn="l" rtl="0">
              <a:lnSpc>
                <a:spcPct val="150000"/>
              </a:lnSpc>
              <a:spcBef>
                <a:spcPts val="0"/>
              </a:spcBef>
              <a:spcAft>
                <a:spcPts val="0"/>
              </a:spcAft>
              <a:buClr>
                <a:schemeClr val="dk1"/>
              </a:buClr>
              <a:buSzPts val="1600"/>
              <a:buFont typeface="Lato"/>
              <a:buChar char="-"/>
            </a:pPr>
            <a:r>
              <a:rPr lang="ko" b="1">
                <a:solidFill>
                  <a:schemeClr val="dk1"/>
                </a:solidFill>
              </a:rPr>
              <a:t>코로나</a:t>
            </a:r>
            <a:r>
              <a:rPr lang="ko">
                <a:solidFill>
                  <a:schemeClr val="dk1"/>
                </a:solidFill>
              </a:rPr>
              <a:t>로 인해 집에 있는 시간이 늘어나면서 </a:t>
            </a:r>
            <a:r>
              <a:rPr lang="ko" b="1">
                <a:solidFill>
                  <a:schemeClr val="dk1"/>
                </a:solidFill>
              </a:rPr>
              <a:t>집밥의 수요가 증가</a:t>
            </a:r>
            <a:r>
              <a:rPr lang="ko">
                <a:solidFill>
                  <a:schemeClr val="dk1"/>
                </a:solidFill>
              </a:rPr>
              <a:t>함</a:t>
            </a:r>
            <a:endParaRPr>
              <a:solidFill>
                <a:schemeClr val="dk1"/>
              </a:solidFill>
            </a:endParaRPr>
          </a:p>
          <a:p>
            <a:pPr marL="0" lvl="0" indent="0" algn="l" rtl="0">
              <a:lnSpc>
                <a:spcPct val="150000"/>
              </a:lnSpc>
              <a:spcBef>
                <a:spcPts val="0"/>
              </a:spcBef>
              <a:spcAft>
                <a:spcPts val="0"/>
              </a:spcAft>
              <a:buNone/>
            </a:pPr>
            <a:endParaRPr>
              <a:solidFill>
                <a:schemeClr val="dk1"/>
              </a:solidFill>
            </a:endParaRPr>
          </a:p>
          <a:p>
            <a:pPr marL="457200" lvl="0" indent="-330200" algn="l" rtl="0">
              <a:lnSpc>
                <a:spcPct val="150000"/>
              </a:lnSpc>
              <a:spcBef>
                <a:spcPts val="0"/>
              </a:spcBef>
              <a:spcAft>
                <a:spcPts val="0"/>
              </a:spcAft>
              <a:buClr>
                <a:schemeClr val="dk1"/>
              </a:buClr>
              <a:buSzPts val="1600"/>
              <a:buFont typeface="Lato"/>
              <a:buChar char="-"/>
            </a:pPr>
            <a:r>
              <a:rPr lang="ko">
                <a:solidFill>
                  <a:schemeClr val="dk1"/>
                </a:solidFill>
              </a:rPr>
              <a:t>사람들이 집에서 요리를 시도하여 </a:t>
            </a:r>
            <a:r>
              <a:rPr lang="ko" b="1">
                <a:solidFill>
                  <a:schemeClr val="dk1"/>
                </a:solidFill>
              </a:rPr>
              <a:t>‘다양한’ 레시피</a:t>
            </a:r>
            <a:r>
              <a:rPr lang="ko">
                <a:solidFill>
                  <a:schemeClr val="dk1"/>
                </a:solidFill>
              </a:rPr>
              <a:t>에 대한 수요 증가</a:t>
            </a:r>
            <a:endParaRPr>
              <a:solidFill>
                <a:schemeClr val="dk1"/>
              </a:solidFill>
            </a:endParaRPr>
          </a:p>
          <a:p>
            <a:pPr marL="0" lvl="0" indent="0" algn="l" rtl="0">
              <a:lnSpc>
                <a:spcPct val="150000"/>
              </a:lnSpc>
              <a:spcBef>
                <a:spcPts val="0"/>
              </a:spcBef>
              <a:spcAft>
                <a:spcPts val="0"/>
              </a:spcAft>
              <a:buNone/>
            </a:pPr>
            <a:endParaRPr>
              <a:solidFill>
                <a:schemeClr val="dk1"/>
              </a:solidFill>
            </a:endParaRPr>
          </a:p>
          <a:p>
            <a:pPr marL="457200" lvl="0" indent="-317500" algn="l" rtl="0">
              <a:lnSpc>
                <a:spcPct val="150000"/>
              </a:lnSpc>
              <a:spcBef>
                <a:spcPts val="0"/>
              </a:spcBef>
              <a:spcAft>
                <a:spcPts val="0"/>
              </a:spcAft>
              <a:buClr>
                <a:schemeClr val="dk1"/>
              </a:buClr>
              <a:buSzPts val="1400"/>
              <a:buChar char="-"/>
            </a:pPr>
            <a:r>
              <a:rPr lang="ko">
                <a:solidFill>
                  <a:schemeClr val="dk1"/>
                </a:solidFill>
              </a:rPr>
              <a:t>요리를 할 때 메뉴선정에 어려움을 겪는 사람들 多</a:t>
            </a:r>
            <a:endParaRPr>
              <a:solidFill>
                <a:schemeClr val="dk1"/>
              </a:solidFill>
            </a:endParaRPr>
          </a:p>
        </p:txBody>
      </p:sp>
      <p:pic>
        <p:nvPicPr>
          <p:cNvPr id="100" name="Google Shape;100;p17"/>
          <p:cNvPicPr preferRelativeResize="0"/>
          <p:nvPr/>
        </p:nvPicPr>
        <p:blipFill>
          <a:blip r:embed="rId3">
            <a:alphaModFix/>
          </a:blip>
          <a:stretch>
            <a:fillRect/>
          </a:stretch>
        </p:blipFill>
        <p:spPr>
          <a:xfrm>
            <a:off x="2659700" y="985975"/>
            <a:ext cx="6379873" cy="1098425"/>
          </a:xfrm>
          <a:prstGeom prst="rect">
            <a:avLst/>
          </a:prstGeom>
          <a:noFill/>
          <a:ln w="9525" cap="flat" cmpd="sng">
            <a:solidFill>
              <a:srgbClr val="E6E6E6"/>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cxnSp>
        <p:nvCxnSpPr>
          <p:cNvPr id="105" name="Google Shape;105;p18"/>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106" name="Google Shape;106;p18"/>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01 </a:t>
            </a:r>
            <a:r>
              <a:rPr lang="ko" sz="1700" b="1"/>
              <a:t>프로젝트 개요</a:t>
            </a:r>
            <a:endParaRPr sz="1700" b="1"/>
          </a:p>
        </p:txBody>
      </p:sp>
      <p:cxnSp>
        <p:nvCxnSpPr>
          <p:cNvPr id="107" name="Google Shape;107;p18"/>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108" name="Google Shape;108;p18"/>
          <p:cNvSpPr txBox="1"/>
          <p:nvPr/>
        </p:nvSpPr>
        <p:spPr>
          <a:xfrm>
            <a:off x="206600" y="973100"/>
            <a:ext cx="1589700" cy="7080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ko" sz="1200">
                <a:solidFill>
                  <a:srgbClr val="999999"/>
                </a:solidFill>
              </a:rPr>
              <a:t>1-1. 개발동기</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1-2. 기획의도</a:t>
            </a:r>
            <a:endParaRPr sz="1600" b="1">
              <a:solidFill>
                <a:srgbClr val="FF9900"/>
              </a:solidFill>
            </a:endParaRPr>
          </a:p>
        </p:txBody>
      </p:sp>
      <p:cxnSp>
        <p:nvCxnSpPr>
          <p:cNvPr id="109" name="Google Shape;109;p18"/>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110" name="Google Shape;110;p18"/>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기획의도</a:t>
            </a:r>
            <a:endParaRPr sz="900" b="1"/>
          </a:p>
        </p:txBody>
      </p:sp>
      <p:sp>
        <p:nvSpPr>
          <p:cNvPr id="111" name="Google Shape;111;p18"/>
          <p:cNvSpPr txBox="1"/>
          <p:nvPr/>
        </p:nvSpPr>
        <p:spPr>
          <a:xfrm>
            <a:off x="2659700" y="1240350"/>
            <a:ext cx="6589200" cy="2662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chemeClr val="dk1"/>
              </a:buClr>
              <a:buSzPts val="1400"/>
              <a:buFont typeface="Lato"/>
              <a:buChar char="-"/>
            </a:pPr>
            <a:r>
              <a:rPr lang="ko">
                <a:solidFill>
                  <a:schemeClr val="dk1"/>
                </a:solidFill>
              </a:rPr>
              <a:t>사용자들끼리 자신만의 레시피를 업로드하여 </a:t>
            </a:r>
            <a:r>
              <a:rPr lang="ko" b="1">
                <a:solidFill>
                  <a:schemeClr val="dk1"/>
                </a:solidFill>
              </a:rPr>
              <a:t>다양한 레시피 공유</a:t>
            </a:r>
            <a:r>
              <a:rPr lang="ko">
                <a:solidFill>
                  <a:schemeClr val="dk1"/>
                </a:solidFill>
              </a:rPr>
              <a:t> 가능</a:t>
            </a:r>
            <a:endParaRPr>
              <a:solidFill>
                <a:schemeClr val="dk1"/>
              </a:solidFill>
            </a:endParaRPr>
          </a:p>
          <a:p>
            <a:pPr marL="0" lvl="0" indent="0" algn="l" rtl="0">
              <a:lnSpc>
                <a:spcPct val="150000"/>
              </a:lnSpc>
              <a:spcBef>
                <a:spcPts val="0"/>
              </a:spcBef>
              <a:spcAft>
                <a:spcPts val="0"/>
              </a:spcAft>
              <a:buNone/>
            </a:pPr>
            <a:endParaRPr>
              <a:solidFill>
                <a:schemeClr val="dk1"/>
              </a:solidFill>
            </a:endParaRPr>
          </a:p>
          <a:p>
            <a:pPr marL="457200" lvl="0" indent="-317500" algn="l" rtl="0">
              <a:lnSpc>
                <a:spcPct val="150000"/>
              </a:lnSpc>
              <a:spcBef>
                <a:spcPts val="0"/>
              </a:spcBef>
              <a:spcAft>
                <a:spcPts val="0"/>
              </a:spcAft>
              <a:buClr>
                <a:schemeClr val="dk1"/>
              </a:buClr>
              <a:buSzPts val="1400"/>
              <a:buChar char="-"/>
            </a:pPr>
            <a:r>
              <a:rPr lang="ko">
                <a:solidFill>
                  <a:schemeClr val="dk1"/>
                </a:solidFill>
              </a:rPr>
              <a:t>또한, </a:t>
            </a:r>
            <a:r>
              <a:rPr lang="ko" b="1">
                <a:solidFill>
                  <a:schemeClr val="dk1"/>
                </a:solidFill>
              </a:rPr>
              <a:t>기분/재료별 레시피 추천 기능</a:t>
            </a:r>
            <a:r>
              <a:rPr lang="ko">
                <a:solidFill>
                  <a:schemeClr val="dk1"/>
                </a:solidFill>
              </a:rPr>
              <a:t>을 통해 메뉴를 추천받을 수 있게 함</a:t>
            </a:r>
            <a:endParaRPr>
              <a:solidFill>
                <a:schemeClr val="dk1"/>
              </a:solidFill>
            </a:endParaRPr>
          </a:p>
          <a:p>
            <a:pPr marL="457200" lvl="0" indent="0" algn="l" rtl="0">
              <a:lnSpc>
                <a:spcPct val="150000"/>
              </a:lnSpc>
              <a:spcBef>
                <a:spcPts val="0"/>
              </a:spcBef>
              <a:spcAft>
                <a:spcPts val="0"/>
              </a:spcAft>
              <a:buNone/>
            </a:pPr>
            <a:endParaRPr>
              <a:solidFill>
                <a:schemeClr val="dk1"/>
              </a:solidFill>
            </a:endParaRPr>
          </a:p>
          <a:p>
            <a:pPr marL="457200" lvl="0" indent="-317500" algn="l" rtl="0">
              <a:lnSpc>
                <a:spcPct val="150000"/>
              </a:lnSpc>
              <a:spcBef>
                <a:spcPts val="0"/>
              </a:spcBef>
              <a:spcAft>
                <a:spcPts val="0"/>
              </a:spcAft>
              <a:buClr>
                <a:schemeClr val="dk1"/>
              </a:buClr>
              <a:buSzPts val="1400"/>
              <a:buChar char="-"/>
            </a:pPr>
            <a:r>
              <a:rPr lang="ko"/>
              <a:t>일정한 형식의 </a:t>
            </a:r>
            <a:r>
              <a:rPr lang="ko" b="1"/>
              <a:t>선택지를 제공</a:t>
            </a:r>
            <a:r>
              <a:rPr lang="ko"/>
              <a:t>함으로써 메뉴 선정의 폭을 줄여줌</a:t>
            </a:r>
            <a:endParaRPr/>
          </a:p>
          <a:p>
            <a:pPr marL="0" lvl="0" indent="0" algn="l" rtl="0">
              <a:lnSpc>
                <a:spcPct val="150000"/>
              </a:lnSpc>
              <a:spcBef>
                <a:spcPts val="0"/>
              </a:spcBef>
              <a:spcAft>
                <a:spcPts val="0"/>
              </a:spcAft>
              <a:buNone/>
            </a:pPr>
            <a:endParaRPr/>
          </a:p>
          <a:p>
            <a:pPr marL="457200" lvl="0" indent="-317500" algn="l" rtl="0">
              <a:lnSpc>
                <a:spcPct val="150000"/>
              </a:lnSpc>
              <a:spcBef>
                <a:spcPts val="0"/>
              </a:spcBef>
              <a:spcAft>
                <a:spcPts val="0"/>
              </a:spcAft>
              <a:buSzPts val="1400"/>
              <a:buChar char="-"/>
            </a:pPr>
            <a:r>
              <a:rPr lang="ko" b="1"/>
              <a:t>알레르기 유발 재료</a:t>
            </a:r>
            <a:r>
              <a:rPr lang="ko"/>
              <a:t>들을 선택지에 추가하여 위험 요소를 방지함</a:t>
            </a:r>
            <a:endParaRPr/>
          </a:p>
          <a:p>
            <a:pPr marL="457200" lvl="0" indent="0" algn="l" rtl="0">
              <a:lnSpc>
                <a:spcPct val="150000"/>
              </a:lnSpc>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115"/>
        <p:cNvGrpSpPr/>
        <p:nvPr/>
      </p:nvGrpSpPr>
      <p:grpSpPr>
        <a:xfrm>
          <a:off x="0" y="0"/>
          <a:ext cx="0" cy="0"/>
          <a:chOff x="0" y="0"/>
          <a:chExt cx="0" cy="0"/>
        </a:xfrm>
      </p:grpSpPr>
      <p:sp>
        <p:nvSpPr>
          <p:cNvPr id="116" name="Google Shape;116;p19"/>
          <p:cNvSpPr txBox="1"/>
          <p:nvPr/>
        </p:nvSpPr>
        <p:spPr>
          <a:xfrm>
            <a:off x="1184575" y="1740600"/>
            <a:ext cx="17871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9600">
                <a:solidFill>
                  <a:schemeClr val="lt1"/>
                </a:solidFill>
              </a:rPr>
              <a:t>02</a:t>
            </a:r>
            <a:endParaRPr sz="9600">
              <a:solidFill>
                <a:schemeClr val="lt1"/>
              </a:solidFill>
            </a:endParaRPr>
          </a:p>
        </p:txBody>
      </p:sp>
      <p:cxnSp>
        <p:nvCxnSpPr>
          <p:cNvPr id="117" name="Google Shape;117;p19"/>
          <p:cNvCxnSpPr/>
          <p:nvPr/>
        </p:nvCxnSpPr>
        <p:spPr>
          <a:xfrm>
            <a:off x="3127675" y="1704100"/>
            <a:ext cx="0" cy="1870500"/>
          </a:xfrm>
          <a:prstGeom prst="straightConnector1">
            <a:avLst/>
          </a:prstGeom>
          <a:noFill/>
          <a:ln w="76200" cap="flat" cmpd="sng">
            <a:solidFill>
              <a:schemeClr val="lt1"/>
            </a:solidFill>
            <a:prstDash val="solid"/>
            <a:round/>
            <a:headEnd type="none" w="med" len="med"/>
            <a:tailEnd type="none" w="med" len="med"/>
          </a:ln>
        </p:spPr>
      </p:cxnSp>
      <p:sp>
        <p:nvSpPr>
          <p:cNvPr id="118" name="Google Shape;118;p19"/>
          <p:cNvSpPr txBox="1"/>
          <p:nvPr/>
        </p:nvSpPr>
        <p:spPr>
          <a:xfrm>
            <a:off x="3413450" y="2002350"/>
            <a:ext cx="21924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500" b="1">
                <a:solidFill>
                  <a:schemeClr val="lt1"/>
                </a:solidFill>
              </a:rPr>
              <a:t>프로젝트 상세</a:t>
            </a:r>
            <a:endParaRPr sz="2500" b="1">
              <a:solidFill>
                <a:schemeClr val="lt1"/>
              </a:solidFill>
            </a:endParaRPr>
          </a:p>
        </p:txBody>
      </p:sp>
      <p:cxnSp>
        <p:nvCxnSpPr>
          <p:cNvPr id="119" name="Google Shape;119;p19"/>
          <p:cNvCxnSpPr/>
          <p:nvPr/>
        </p:nvCxnSpPr>
        <p:spPr>
          <a:xfrm>
            <a:off x="5830975" y="1740600"/>
            <a:ext cx="0" cy="1870500"/>
          </a:xfrm>
          <a:prstGeom prst="straightConnector1">
            <a:avLst/>
          </a:prstGeom>
          <a:noFill/>
          <a:ln w="28575" cap="flat" cmpd="sng">
            <a:solidFill>
              <a:srgbClr val="F3F3F3"/>
            </a:solidFill>
            <a:prstDash val="solid"/>
            <a:round/>
            <a:headEnd type="none" w="med" len="med"/>
            <a:tailEnd type="none" w="med" len="med"/>
          </a:ln>
        </p:spPr>
      </p:cxnSp>
      <p:sp>
        <p:nvSpPr>
          <p:cNvPr id="120" name="Google Shape;120;p19"/>
          <p:cNvSpPr txBox="1"/>
          <p:nvPr/>
        </p:nvSpPr>
        <p:spPr>
          <a:xfrm>
            <a:off x="6210000" y="2040750"/>
            <a:ext cx="2192400" cy="16470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0"/>
              </a:spcAft>
              <a:buNone/>
            </a:pPr>
            <a:r>
              <a:rPr lang="ko" sz="1900" b="1">
                <a:solidFill>
                  <a:schemeClr val="lt1"/>
                </a:solidFill>
              </a:rPr>
              <a:t>2-1. 구조도</a:t>
            </a:r>
            <a:endParaRPr sz="1900" b="1">
              <a:solidFill>
                <a:schemeClr val="lt1"/>
              </a:solidFill>
            </a:endParaRPr>
          </a:p>
          <a:p>
            <a:pPr marL="0" lvl="0" indent="0" algn="l" rtl="0">
              <a:lnSpc>
                <a:spcPct val="200000"/>
              </a:lnSpc>
              <a:spcBef>
                <a:spcPts val="0"/>
              </a:spcBef>
              <a:spcAft>
                <a:spcPts val="0"/>
              </a:spcAft>
              <a:buNone/>
            </a:pPr>
            <a:r>
              <a:rPr lang="ko" sz="1900" b="1">
                <a:solidFill>
                  <a:schemeClr val="lt1"/>
                </a:solidFill>
              </a:rPr>
              <a:t>2-2. 개발환경</a:t>
            </a:r>
            <a:endParaRPr sz="1900" b="1">
              <a:solidFill>
                <a:schemeClr val="lt1"/>
              </a:solidFill>
            </a:endParaRPr>
          </a:p>
          <a:p>
            <a:pPr marL="0" lvl="0" indent="0" algn="l" rtl="0">
              <a:lnSpc>
                <a:spcPct val="200000"/>
              </a:lnSpc>
              <a:spcBef>
                <a:spcPts val="0"/>
              </a:spcBef>
              <a:spcAft>
                <a:spcPts val="0"/>
              </a:spcAft>
              <a:buNone/>
            </a:pPr>
            <a:r>
              <a:rPr lang="ko" sz="1900" b="1">
                <a:solidFill>
                  <a:schemeClr val="lt1"/>
                </a:solidFill>
              </a:rPr>
              <a:t>2-3. 팀 구성</a:t>
            </a:r>
            <a:endParaRPr sz="1900" b="1">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cxnSp>
        <p:nvCxnSpPr>
          <p:cNvPr id="125" name="Google Shape;125;p20"/>
          <p:cNvCxnSpPr>
            <a:stCxn id="126" idx="1"/>
            <a:endCxn id="127" idx="1"/>
          </p:cNvCxnSpPr>
          <p:nvPr/>
        </p:nvCxnSpPr>
        <p:spPr>
          <a:xfrm flipH="1">
            <a:off x="1998306" y="1255235"/>
            <a:ext cx="467100" cy="1388400"/>
          </a:xfrm>
          <a:prstGeom prst="bentConnector3">
            <a:avLst>
              <a:gd name="adj1" fmla="val 151001"/>
            </a:avLst>
          </a:prstGeom>
          <a:noFill/>
          <a:ln w="19050" cap="flat" cmpd="sng">
            <a:solidFill>
              <a:schemeClr val="dk2"/>
            </a:solidFill>
            <a:prstDash val="dash"/>
            <a:round/>
            <a:headEnd type="none" w="med" len="med"/>
            <a:tailEnd type="none" w="med" len="med"/>
          </a:ln>
        </p:spPr>
      </p:cxnSp>
      <p:sp>
        <p:nvSpPr>
          <p:cNvPr id="128" name="Google Shape;128;p20"/>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02 </a:t>
            </a:r>
            <a:r>
              <a:rPr lang="ko" sz="1700" b="1"/>
              <a:t>프로젝트 상세</a:t>
            </a:r>
            <a:endParaRPr sz="1700" b="1"/>
          </a:p>
        </p:txBody>
      </p:sp>
      <p:cxnSp>
        <p:nvCxnSpPr>
          <p:cNvPr id="129" name="Google Shape;129;p20"/>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130" name="Google Shape;130;p20"/>
          <p:cNvSpPr txBox="1"/>
          <p:nvPr/>
        </p:nvSpPr>
        <p:spPr>
          <a:xfrm>
            <a:off x="206600" y="973100"/>
            <a:ext cx="1589700" cy="12930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600" b="1">
                <a:solidFill>
                  <a:srgbClr val="FF9900"/>
                </a:solidFill>
              </a:rPr>
              <a:t>2-1. 구조도</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개발환경</a:t>
            </a:r>
            <a:endParaRPr sz="1200">
              <a:solidFill>
                <a:srgbClr val="999999"/>
              </a:solidFill>
            </a:endParaRPr>
          </a:p>
          <a:p>
            <a:pPr marL="0" lvl="0" indent="0" algn="l" rtl="0">
              <a:lnSpc>
                <a:spcPct val="150000"/>
              </a:lnSpc>
              <a:spcBef>
                <a:spcPts val="0"/>
              </a:spcBef>
              <a:spcAft>
                <a:spcPts val="0"/>
              </a:spcAft>
              <a:buNone/>
            </a:pPr>
            <a:r>
              <a:rPr lang="ko" sz="1200">
                <a:solidFill>
                  <a:srgbClr val="999999"/>
                </a:solidFill>
              </a:rPr>
              <a:t>2-3. 팀 구성</a:t>
            </a:r>
            <a:endParaRPr sz="1200">
              <a:solidFill>
                <a:srgbClr val="999999"/>
              </a:solidFill>
            </a:endParaRPr>
          </a:p>
          <a:p>
            <a:pPr marL="0" lvl="0" indent="0" algn="l" rtl="0">
              <a:lnSpc>
                <a:spcPct val="150000"/>
              </a:lnSpc>
              <a:spcBef>
                <a:spcPts val="0"/>
              </a:spcBef>
              <a:spcAft>
                <a:spcPts val="0"/>
              </a:spcAft>
              <a:buNone/>
            </a:pPr>
            <a:r>
              <a:rPr lang="ko" sz="1200">
                <a:solidFill>
                  <a:srgbClr val="999999"/>
                </a:solidFill>
              </a:rPr>
              <a:t>2-4. 개발일정</a:t>
            </a:r>
            <a:endParaRPr sz="1200">
              <a:solidFill>
                <a:srgbClr val="999999"/>
              </a:solidFill>
            </a:endParaRPr>
          </a:p>
        </p:txBody>
      </p:sp>
      <p:cxnSp>
        <p:nvCxnSpPr>
          <p:cNvPr id="131" name="Google Shape;131;p20"/>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132" name="Google Shape;132;p20"/>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구조도</a:t>
            </a:r>
            <a:endParaRPr sz="900" b="1"/>
          </a:p>
        </p:txBody>
      </p:sp>
      <p:cxnSp>
        <p:nvCxnSpPr>
          <p:cNvPr id="133" name="Google Shape;133;p20"/>
          <p:cNvCxnSpPr/>
          <p:nvPr/>
        </p:nvCxnSpPr>
        <p:spPr>
          <a:xfrm>
            <a:off x="7424824" y="4156110"/>
            <a:ext cx="0" cy="0"/>
          </a:xfrm>
          <a:prstGeom prst="straightConnector1">
            <a:avLst/>
          </a:prstGeom>
          <a:noFill/>
          <a:ln w="9525" cap="flat" cmpd="sng">
            <a:solidFill>
              <a:srgbClr val="000000"/>
            </a:solidFill>
            <a:prstDash val="solid"/>
            <a:round/>
            <a:headEnd type="none" w="sm" len="sm"/>
            <a:tailEnd type="none" w="sm" len="sm"/>
          </a:ln>
        </p:spPr>
      </p:cxnSp>
      <p:sp>
        <p:nvSpPr>
          <p:cNvPr id="134" name="Google Shape;134;p20"/>
          <p:cNvSpPr/>
          <p:nvPr/>
        </p:nvSpPr>
        <p:spPr>
          <a:xfrm>
            <a:off x="4227540" y="1138696"/>
            <a:ext cx="719100" cy="233100"/>
          </a:xfrm>
          <a:prstGeom prst="rect">
            <a:avLst/>
          </a:prstGeom>
          <a:solidFill>
            <a:srgbClr val="FFFFFF"/>
          </a:solid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main.jsp</a:t>
            </a:r>
            <a:endParaRPr sz="1000" b="0" i="0" u="none" strike="noStrike" cap="none">
              <a:solidFill>
                <a:srgbClr val="000000"/>
              </a:solidFill>
              <a:latin typeface="Arial"/>
              <a:ea typeface="Arial"/>
              <a:cs typeface="Arial"/>
              <a:sym typeface="Arial"/>
            </a:endParaRPr>
          </a:p>
        </p:txBody>
      </p:sp>
      <p:sp>
        <p:nvSpPr>
          <p:cNvPr id="126" name="Google Shape;126;p20"/>
          <p:cNvSpPr/>
          <p:nvPr/>
        </p:nvSpPr>
        <p:spPr>
          <a:xfrm>
            <a:off x="2465406" y="1085885"/>
            <a:ext cx="1095000" cy="338700"/>
          </a:xfrm>
          <a:prstGeom prst="rect">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MainController</a:t>
            </a:r>
            <a:endParaRPr sz="1000" b="0" i="0" u="none" strike="noStrike" cap="none">
              <a:solidFill>
                <a:srgbClr val="000000"/>
              </a:solidFill>
              <a:latin typeface="Arial"/>
              <a:ea typeface="Arial"/>
              <a:cs typeface="Arial"/>
              <a:sym typeface="Arial"/>
            </a:endParaRPr>
          </a:p>
        </p:txBody>
      </p:sp>
      <p:sp>
        <p:nvSpPr>
          <p:cNvPr id="135" name="Google Shape;135;p20"/>
          <p:cNvSpPr/>
          <p:nvPr/>
        </p:nvSpPr>
        <p:spPr>
          <a:xfrm>
            <a:off x="1997448" y="2126365"/>
            <a:ext cx="900000" cy="304800"/>
          </a:xfrm>
          <a:prstGeom prst="rect">
            <a:avLst/>
          </a:prstGeom>
          <a:solidFill>
            <a:srgbClr val="FFFFFF"/>
          </a:solidFill>
          <a:ln w="19050" cap="flat" cmpd="sng">
            <a:solidFill>
              <a:srgbClr val="333333"/>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로그인</a:t>
            </a:r>
            <a:endParaRPr sz="1000" b="0" i="0" u="none" strike="noStrike" cap="none">
              <a:solidFill>
                <a:srgbClr val="000000"/>
              </a:solidFill>
              <a:latin typeface="Arial"/>
              <a:ea typeface="Arial"/>
              <a:cs typeface="Arial"/>
              <a:sym typeface="Arial"/>
            </a:endParaRPr>
          </a:p>
        </p:txBody>
      </p:sp>
      <p:sp>
        <p:nvSpPr>
          <p:cNvPr id="136" name="Google Shape;136;p20"/>
          <p:cNvSpPr/>
          <p:nvPr/>
        </p:nvSpPr>
        <p:spPr>
          <a:xfrm>
            <a:off x="2975454" y="2490649"/>
            <a:ext cx="900000" cy="3048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email.jsp</a:t>
            </a:r>
            <a:endParaRPr sz="1000" b="0" i="0" u="none" strike="noStrike" cap="none">
              <a:solidFill>
                <a:srgbClr val="000000"/>
              </a:solidFill>
              <a:latin typeface="Arial"/>
              <a:ea typeface="Arial"/>
              <a:cs typeface="Arial"/>
              <a:sym typeface="Arial"/>
            </a:endParaRPr>
          </a:p>
        </p:txBody>
      </p:sp>
      <p:cxnSp>
        <p:nvCxnSpPr>
          <p:cNvPr id="137" name="Google Shape;137;p20"/>
          <p:cNvCxnSpPr/>
          <p:nvPr/>
        </p:nvCxnSpPr>
        <p:spPr>
          <a:xfrm>
            <a:off x="3040871" y="4546418"/>
            <a:ext cx="0" cy="0"/>
          </a:xfrm>
          <a:prstGeom prst="straightConnector1">
            <a:avLst/>
          </a:prstGeom>
          <a:noFill/>
          <a:ln w="9525" cap="flat" cmpd="sng">
            <a:solidFill>
              <a:srgbClr val="000000"/>
            </a:solidFill>
            <a:prstDash val="solid"/>
            <a:round/>
            <a:headEnd type="none" w="sm" len="sm"/>
            <a:tailEnd type="none" w="sm" len="sm"/>
          </a:ln>
        </p:spPr>
      </p:cxnSp>
      <p:sp>
        <p:nvSpPr>
          <p:cNvPr id="138" name="Google Shape;138;p20"/>
          <p:cNvSpPr/>
          <p:nvPr/>
        </p:nvSpPr>
        <p:spPr>
          <a:xfrm>
            <a:off x="2356052" y="1662633"/>
            <a:ext cx="1130400" cy="304800"/>
          </a:xfrm>
          <a:prstGeom prst="rect">
            <a:avLst/>
          </a:prstGeom>
          <a:noFill/>
          <a:ln w="28575" cap="flat" cmpd="sng">
            <a:solidFill>
              <a:srgbClr val="FB8C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UserController</a:t>
            </a:r>
            <a:endParaRPr sz="1000" b="0" i="0" u="none" strike="noStrike" cap="none">
              <a:solidFill>
                <a:srgbClr val="000000"/>
              </a:solidFill>
              <a:latin typeface="Arial"/>
              <a:ea typeface="Arial"/>
              <a:cs typeface="Arial"/>
              <a:sym typeface="Arial"/>
            </a:endParaRPr>
          </a:p>
        </p:txBody>
      </p:sp>
      <p:sp>
        <p:nvSpPr>
          <p:cNvPr id="139" name="Google Shape;139;p20"/>
          <p:cNvSpPr/>
          <p:nvPr/>
        </p:nvSpPr>
        <p:spPr>
          <a:xfrm>
            <a:off x="3953441" y="2128191"/>
            <a:ext cx="1220400" cy="304800"/>
          </a:xfrm>
          <a:prstGeom prst="rect">
            <a:avLst/>
          </a:prstGeom>
          <a:solidFill>
            <a:srgbClr val="FFFFFF"/>
          </a:solidFill>
          <a:ln w="19050" cap="flat" cmpd="sng">
            <a:solidFill>
              <a:srgbClr val="333333"/>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마이 페이지 </a:t>
            </a:r>
            <a:endParaRPr sz="1000" b="0" i="0" u="none" strike="noStrike" cap="none">
              <a:solidFill>
                <a:srgbClr val="000000"/>
              </a:solidFill>
              <a:latin typeface="Arial"/>
              <a:ea typeface="Arial"/>
              <a:cs typeface="Arial"/>
              <a:sym typeface="Arial"/>
            </a:endParaRPr>
          </a:p>
        </p:txBody>
      </p:sp>
      <p:sp>
        <p:nvSpPr>
          <p:cNvPr id="140" name="Google Shape;140;p20"/>
          <p:cNvSpPr/>
          <p:nvPr/>
        </p:nvSpPr>
        <p:spPr>
          <a:xfrm>
            <a:off x="3952800" y="3888000"/>
            <a:ext cx="1221000" cy="3060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900" b="0" i="0" u="none" strike="noStrike" cap="none">
                <a:solidFill>
                  <a:srgbClr val="000000"/>
                </a:solidFill>
                <a:latin typeface="Arial"/>
                <a:ea typeface="Arial"/>
                <a:cs typeface="Arial"/>
                <a:sym typeface="Arial"/>
              </a:rPr>
              <a:t>myzzimrecipelist.jsp</a:t>
            </a:r>
            <a:endParaRPr sz="900" b="0" i="0" u="none" strike="noStrike" cap="none">
              <a:solidFill>
                <a:srgbClr val="000000"/>
              </a:solidFill>
              <a:latin typeface="Arial"/>
              <a:ea typeface="Arial"/>
              <a:cs typeface="Arial"/>
              <a:sym typeface="Arial"/>
            </a:endParaRPr>
          </a:p>
        </p:txBody>
      </p:sp>
      <p:sp>
        <p:nvSpPr>
          <p:cNvPr id="141" name="Google Shape;141;p20"/>
          <p:cNvSpPr/>
          <p:nvPr/>
        </p:nvSpPr>
        <p:spPr>
          <a:xfrm>
            <a:off x="3952800" y="3538800"/>
            <a:ext cx="1221000" cy="3048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myrecipelist.jsp</a:t>
            </a:r>
            <a:endParaRPr sz="1000" b="0" i="0" u="none" strike="noStrike" cap="none">
              <a:solidFill>
                <a:srgbClr val="000000"/>
              </a:solidFill>
              <a:latin typeface="Arial"/>
              <a:ea typeface="Arial"/>
              <a:cs typeface="Arial"/>
              <a:sym typeface="Arial"/>
            </a:endParaRPr>
          </a:p>
        </p:txBody>
      </p:sp>
      <p:sp>
        <p:nvSpPr>
          <p:cNvPr id="142" name="Google Shape;142;p20"/>
          <p:cNvSpPr txBox="1"/>
          <p:nvPr/>
        </p:nvSpPr>
        <p:spPr>
          <a:xfrm>
            <a:off x="3952800" y="3189600"/>
            <a:ext cx="1221000" cy="3060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ko" sz="1000"/>
              <a:t>myinformresult.jsp</a:t>
            </a:r>
            <a:endParaRPr sz="1000" b="0" i="0" u="none" strike="noStrike" cap="none">
              <a:solidFill>
                <a:srgbClr val="000000"/>
              </a:solidFill>
              <a:latin typeface="Arial"/>
              <a:ea typeface="Arial"/>
              <a:cs typeface="Arial"/>
              <a:sym typeface="Arial"/>
            </a:endParaRPr>
          </a:p>
        </p:txBody>
      </p:sp>
      <p:sp>
        <p:nvSpPr>
          <p:cNvPr id="143" name="Google Shape;143;p20"/>
          <p:cNvSpPr txBox="1"/>
          <p:nvPr/>
        </p:nvSpPr>
        <p:spPr>
          <a:xfrm>
            <a:off x="3952800" y="2839460"/>
            <a:ext cx="1221000" cy="3060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ko" sz="1000" b="0" i="0" u="none" strike="noStrike" cap="none">
                <a:solidFill>
                  <a:srgbClr val="000000"/>
                </a:solidFill>
                <a:latin typeface="Arial"/>
                <a:ea typeface="Arial"/>
                <a:cs typeface="Arial"/>
                <a:sym typeface="Arial"/>
              </a:rPr>
              <a:t>myinform.jsp</a:t>
            </a:r>
            <a:endParaRPr sz="1000" b="0" i="0" u="none" strike="noStrike" cap="none">
              <a:solidFill>
                <a:srgbClr val="000000"/>
              </a:solidFill>
              <a:latin typeface="Arial"/>
              <a:ea typeface="Arial"/>
              <a:cs typeface="Arial"/>
              <a:sym typeface="Arial"/>
            </a:endParaRPr>
          </a:p>
        </p:txBody>
      </p:sp>
      <p:sp>
        <p:nvSpPr>
          <p:cNvPr id="144" name="Google Shape;144;p20"/>
          <p:cNvSpPr/>
          <p:nvPr/>
        </p:nvSpPr>
        <p:spPr>
          <a:xfrm>
            <a:off x="3952800" y="1663200"/>
            <a:ext cx="1221000" cy="304800"/>
          </a:xfrm>
          <a:prstGeom prst="rect">
            <a:avLst/>
          </a:prstGeom>
          <a:noFill/>
          <a:ln w="28575" cap="flat" cmpd="sng">
            <a:solidFill>
              <a:srgbClr val="FB8C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MypageController</a:t>
            </a:r>
            <a:endParaRPr sz="1000" b="0" i="0" u="none" strike="noStrike" cap="none">
              <a:solidFill>
                <a:srgbClr val="000000"/>
              </a:solidFill>
              <a:latin typeface="Arial"/>
              <a:ea typeface="Arial"/>
              <a:cs typeface="Arial"/>
              <a:sym typeface="Arial"/>
            </a:endParaRPr>
          </a:p>
        </p:txBody>
      </p:sp>
      <p:sp>
        <p:nvSpPr>
          <p:cNvPr id="145" name="Google Shape;145;p20"/>
          <p:cNvSpPr/>
          <p:nvPr/>
        </p:nvSpPr>
        <p:spPr>
          <a:xfrm>
            <a:off x="3952800" y="2490353"/>
            <a:ext cx="1220400" cy="304800"/>
          </a:xfrm>
          <a:prstGeom prst="rect">
            <a:avLst/>
          </a:prstGeom>
          <a:noFill/>
          <a:ln w="19050"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side.jsp</a:t>
            </a:r>
            <a:endParaRPr sz="1000" b="0" i="0" u="none" strike="noStrike" cap="none">
              <a:solidFill>
                <a:srgbClr val="000000"/>
              </a:solidFill>
              <a:latin typeface="Arial"/>
              <a:ea typeface="Arial"/>
              <a:cs typeface="Arial"/>
              <a:sym typeface="Arial"/>
            </a:endParaRPr>
          </a:p>
        </p:txBody>
      </p:sp>
      <p:sp>
        <p:nvSpPr>
          <p:cNvPr id="127" name="Google Shape;127;p20"/>
          <p:cNvSpPr/>
          <p:nvPr/>
        </p:nvSpPr>
        <p:spPr>
          <a:xfrm>
            <a:off x="1998206" y="2491200"/>
            <a:ext cx="900000" cy="304800"/>
          </a:xfrm>
          <a:prstGeom prst="rect">
            <a:avLst/>
          </a:prstGeom>
          <a:noFill/>
          <a:ln w="19050"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header.jsp</a:t>
            </a:r>
            <a:endParaRPr sz="1000" b="0" i="0" u="none" strike="noStrike" cap="none">
              <a:solidFill>
                <a:srgbClr val="000000"/>
              </a:solidFill>
              <a:latin typeface="Arial"/>
              <a:ea typeface="Arial"/>
              <a:cs typeface="Arial"/>
              <a:sym typeface="Arial"/>
            </a:endParaRPr>
          </a:p>
        </p:txBody>
      </p:sp>
      <p:sp>
        <p:nvSpPr>
          <p:cNvPr id="146" name="Google Shape;146;p20"/>
          <p:cNvSpPr/>
          <p:nvPr/>
        </p:nvSpPr>
        <p:spPr>
          <a:xfrm>
            <a:off x="2975449" y="2129277"/>
            <a:ext cx="900000" cy="304800"/>
          </a:xfrm>
          <a:prstGeom prst="rect">
            <a:avLst/>
          </a:prstGeom>
          <a:solidFill>
            <a:srgbClr val="FFFFFF"/>
          </a:solidFill>
          <a:ln w="19050" cap="flat" cmpd="sng">
            <a:solidFill>
              <a:srgbClr val="333333"/>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a:t>회원가입</a:t>
            </a:r>
            <a:endParaRPr sz="1000" b="0" i="0" u="none" strike="noStrike" cap="none">
              <a:solidFill>
                <a:srgbClr val="000000"/>
              </a:solidFill>
              <a:latin typeface="Arial"/>
              <a:ea typeface="Arial"/>
              <a:cs typeface="Arial"/>
              <a:sym typeface="Arial"/>
            </a:endParaRPr>
          </a:p>
        </p:txBody>
      </p:sp>
      <p:sp>
        <p:nvSpPr>
          <p:cNvPr id="147" name="Google Shape;147;p20"/>
          <p:cNvSpPr/>
          <p:nvPr/>
        </p:nvSpPr>
        <p:spPr>
          <a:xfrm>
            <a:off x="2975454" y="2840499"/>
            <a:ext cx="900000" cy="3048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900"/>
              <a:t>sendCode.</a:t>
            </a:r>
            <a:r>
              <a:rPr lang="ko" sz="900" b="0" i="0" u="none" strike="noStrike" cap="none">
                <a:solidFill>
                  <a:srgbClr val="000000"/>
                </a:solidFill>
                <a:latin typeface="Arial"/>
                <a:ea typeface="Arial"/>
                <a:cs typeface="Arial"/>
                <a:sym typeface="Arial"/>
              </a:rPr>
              <a:t>jsp</a:t>
            </a:r>
            <a:endParaRPr sz="900" b="0" i="0" u="none" strike="noStrike" cap="none">
              <a:solidFill>
                <a:srgbClr val="000000"/>
              </a:solidFill>
              <a:latin typeface="Arial"/>
              <a:ea typeface="Arial"/>
              <a:cs typeface="Arial"/>
              <a:sym typeface="Arial"/>
            </a:endParaRPr>
          </a:p>
        </p:txBody>
      </p:sp>
      <p:sp>
        <p:nvSpPr>
          <p:cNvPr id="148" name="Google Shape;148;p20"/>
          <p:cNvSpPr/>
          <p:nvPr/>
        </p:nvSpPr>
        <p:spPr>
          <a:xfrm>
            <a:off x="2975454" y="3190349"/>
            <a:ext cx="900000" cy="3048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a:t>join.</a:t>
            </a:r>
            <a:r>
              <a:rPr lang="ko" sz="1000" b="0" i="0" u="none" strike="noStrike" cap="none">
                <a:solidFill>
                  <a:srgbClr val="000000"/>
                </a:solidFill>
                <a:latin typeface="Arial"/>
                <a:ea typeface="Arial"/>
                <a:cs typeface="Arial"/>
                <a:sym typeface="Arial"/>
              </a:rPr>
              <a:t>jsp</a:t>
            </a:r>
            <a:endParaRPr sz="1000" b="0" i="0" u="none" strike="noStrike" cap="none">
              <a:solidFill>
                <a:srgbClr val="000000"/>
              </a:solidFill>
              <a:latin typeface="Arial"/>
              <a:ea typeface="Arial"/>
              <a:cs typeface="Arial"/>
              <a:sym typeface="Arial"/>
            </a:endParaRPr>
          </a:p>
        </p:txBody>
      </p:sp>
      <p:sp>
        <p:nvSpPr>
          <p:cNvPr id="149" name="Google Shape;149;p20"/>
          <p:cNvSpPr/>
          <p:nvPr/>
        </p:nvSpPr>
        <p:spPr>
          <a:xfrm>
            <a:off x="2975454" y="3540199"/>
            <a:ext cx="900000" cy="3048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a:t>joinresult.</a:t>
            </a:r>
            <a:r>
              <a:rPr lang="ko" sz="1000" b="0" i="0" u="none" strike="noStrike" cap="none">
                <a:solidFill>
                  <a:srgbClr val="000000"/>
                </a:solidFill>
                <a:latin typeface="Arial"/>
                <a:ea typeface="Arial"/>
                <a:cs typeface="Arial"/>
                <a:sym typeface="Arial"/>
              </a:rPr>
              <a:t>jsp</a:t>
            </a:r>
            <a:endParaRPr sz="1000" b="0" i="0" u="none" strike="noStrike" cap="none">
              <a:solidFill>
                <a:srgbClr val="000000"/>
              </a:solidFill>
              <a:latin typeface="Arial"/>
              <a:ea typeface="Arial"/>
              <a:cs typeface="Arial"/>
              <a:sym typeface="Arial"/>
            </a:endParaRPr>
          </a:p>
        </p:txBody>
      </p:sp>
      <p:sp>
        <p:nvSpPr>
          <p:cNvPr id="150" name="Google Shape;150;p20"/>
          <p:cNvSpPr/>
          <p:nvPr/>
        </p:nvSpPr>
        <p:spPr>
          <a:xfrm>
            <a:off x="6609600" y="2128615"/>
            <a:ext cx="1130400" cy="306000"/>
          </a:xfrm>
          <a:prstGeom prst="rect">
            <a:avLst/>
          </a:prstGeom>
          <a:solidFill>
            <a:srgbClr val="FFFFFF"/>
          </a:solidFill>
          <a:ln w="19050" cap="flat" cmpd="sng">
            <a:solidFill>
              <a:srgbClr val="333333"/>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레시피게시판 </a:t>
            </a:r>
            <a:endParaRPr sz="1000" b="0" i="0" u="none" strike="noStrike" cap="none">
              <a:solidFill>
                <a:srgbClr val="000000"/>
              </a:solidFill>
              <a:latin typeface="Arial"/>
              <a:ea typeface="Arial"/>
              <a:cs typeface="Arial"/>
              <a:sym typeface="Arial"/>
            </a:endParaRPr>
          </a:p>
        </p:txBody>
      </p:sp>
      <p:sp>
        <p:nvSpPr>
          <p:cNvPr id="151" name="Google Shape;151;p20"/>
          <p:cNvSpPr/>
          <p:nvPr/>
        </p:nvSpPr>
        <p:spPr>
          <a:xfrm>
            <a:off x="6609600" y="2491200"/>
            <a:ext cx="1130400" cy="3096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recipelist.jsp</a:t>
            </a:r>
            <a:endParaRPr sz="1000" b="0" i="0" u="none" strike="noStrike" cap="none">
              <a:solidFill>
                <a:srgbClr val="000000"/>
              </a:solidFill>
              <a:latin typeface="Arial"/>
              <a:ea typeface="Arial"/>
              <a:cs typeface="Arial"/>
              <a:sym typeface="Arial"/>
            </a:endParaRPr>
          </a:p>
        </p:txBody>
      </p:sp>
      <p:sp>
        <p:nvSpPr>
          <p:cNvPr id="152" name="Google Shape;152;p20"/>
          <p:cNvSpPr/>
          <p:nvPr/>
        </p:nvSpPr>
        <p:spPr>
          <a:xfrm>
            <a:off x="6609600" y="3189600"/>
            <a:ext cx="1130400" cy="3096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recipewrite.jsp</a:t>
            </a:r>
            <a:endParaRPr sz="1000" b="0" i="0" u="none" strike="noStrike" cap="none">
              <a:solidFill>
                <a:srgbClr val="000000"/>
              </a:solidFill>
              <a:latin typeface="Arial"/>
              <a:ea typeface="Arial"/>
              <a:cs typeface="Arial"/>
              <a:sym typeface="Arial"/>
            </a:endParaRPr>
          </a:p>
        </p:txBody>
      </p:sp>
      <p:sp>
        <p:nvSpPr>
          <p:cNvPr id="153" name="Google Shape;153;p20"/>
          <p:cNvSpPr/>
          <p:nvPr/>
        </p:nvSpPr>
        <p:spPr>
          <a:xfrm>
            <a:off x="6609600" y="2840400"/>
            <a:ext cx="1130400" cy="3096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recipedetail.jsp</a:t>
            </a:r>
            <a:endParaRPr sz="1000" b="0" i="0" u="none" strike="noStrike" cap="none">
              <a:solidFill>
                <a:srgbClr val="000000"/>
              </a:solidFill>
              <a:latin typeface="Arial"/>
              <a:ea typeface="Arial"/>
              <a:cs typeface="Arial"/>
              <a:sym typeface="Arial"/>
            </a:endParaRPr>
          </a:p>
        </p:txBody>
      </p:sp>
      <p:sp>
        <p:nvSpPr>
          <p:cNvPr id="154" name="Google Shape;154;p20"/>
          <p:cNvSpPr/>
          <p:nvPr/>
        </p:nvSpPr>
        <p:spPr>
          <a:xfrm>
            <a:off x="6609600" y="3538800"/>
            <a:ext cx="1130400" cy="3096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recipemodify.jsp</a:t>
            </a:r>
            <a:endParaRPr sz="1000" b="0" i="0" u="none" strike="noStrike" cap="none">
              <a:solidFill>
                <a:srgbClr val="000000"/>
              </a:solidFill>
              <a:latin typeface="Arial"/>
              <a:ea typeface="Arial"/>
              <a:cs typeface="Arial"/>
              <a:sym typeface="Arial"/>
            </a:endParaRPr>
          </a:p>
        </p:txBody>
      </p:sp>
      <p:cxnSp>
        <p:nvCxnSpPr>
          <p:cNvPr id="155" name="Google Shape;155;p20"/>
          <p:cNvCxnSpPr>
            <a:stCxn id="154" idx="0"/>
            <a:endCxn id="154" idx="0"/>
          </p:cNvCxnSpPr>
          <p:nvPr/>
        </p:nvCxnSpPr>
        <p:spPr>
          <a:xfrm>
            <a:off x="7174800" y="3538800"/>
            <a:ext cx="0" cy="0"/>
          </a:xfrm>
          <a:prstGeom prst="straightConnector1">
            <a:avLst/>
          </a:prstGeom>
          <a:noFill/>
          <a:ln w="9525" cap="flat" cmpd="sng">
            <a:solidFill>
              <a:srgbClr val="000000"/>
            </a:solidFill>
            <a:prstDash val="solid"/>
            <a:round/>
            <a:headEnd type="none" w="sm" len="sm"/>
            <a:tailEnd type="none" w="sm" len="sm"/>
          </a:ln>
        </p:spPr>
      </p:cxnSp>
      <p:sp>
        <p:nvSpPr>
          <p:cNvPr id="156" name="Google Shape;156;p20"/>
          <p:cNvSpPr/>
          <p:nvPr/>
        </p:nvSpPr>
        <p:spPr>
          <a:xfrm>
            <a:off x="6608591" y="1663200"/>
            <a:ext cx="1130400" cy="309600"/>
          </a:xfrm>
          <a:prstGeom prst="rect">
            <a:avLst/>
          </a:prstGeom>
          <a:noFill/>
          <a:ln w="28575" cap="flat" cmpd="sng">
            <a:solidFill>
              <a:srgbClr val="FB8C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RecipeController</a:t>
            </a:r>
            <a:endParaRPr sz="1000" b="0" i="0" u="none" strike="noStrike" cap="none">
              <a:solidFill>
                <a:srgbClr val="000000"/>
              </a:solidFill>
              <a:latin typeface="Arial"/>
              <a:ea typeface="Arial"/>
              <a:cs typeface="Arial"/>
              <a:sym typeface="Arial"/>
            </a:endParaRPr>
          </a:p>
        </p:txBody>
      </p:sp>
      <p:cxnSp>
        <p:nvCxnSpPr>
          <p:cNvPr id="157" name="Google Shape;157;p20"/>
          <p:cNvCxnSpPr>
            <a:stCxn id="135" idx="2"/>
            <a:endCxn id="127" idx="0"/>
          </p:cNvCxnSpPr>
          <p:nvPr/>
        </p:nvCxnSpPr>
        <p:spPr>
          <a:xfrm rot="-5400000" flipH="1">
            <a:off x="2417898" y="2460715"/>
            <a:ext cx="60000" cy="900"/>
          </a:xfrm>
          <a:prstGeom prst="bentConnector3">
            <a:avLst>
              <a:gd name="adj1" fmla="val 50029"/>
            </a:avLst>
          </a:prstGeom>
          <a:noFill/>
          <a:ln w="9525" cap="flat" cmpd="sng">
            <a:solidFill>
              <a:schemeClr val="dk2"/>
            </a:solidFill>
            <a:prstDash val="solid"/>
            <a:round/>
            <a:headEnd type="none" w="med" len="med"/>
            <a:tailEnd type="none" w="med" len="med"/>
          </a:ln>
        </p:spPr>
      </p:cxnSp>
      <p:sp>
        <p:nvSpPr>
          <p:cNvPr id="158" name="Google Shape;158;p20"/>
          <p:cNvSpPr/>
          <p:nvPr/>
        </p:nvSpPr>
        <p:spPr>
          <a:xfrm>
            <a:off x="5327325" y="2128613"/>
            <a:ext cx="1130400" cy="306000"/>
          </a:xfrm>
          <a:prstGeom prst="rect">
            <a:avLst/>
          </a:prstGeom>
          <a:solidFill>
            <a:srgbClr val="FFFFFF"/>
          </a:solidFill>
          <a:ln w="19050" cap="flat" cmpd="sng">
            <a:solidFill>
              <a:srgbClr val="333333"/>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관리자 </a:t>
            </a:r>
            <a:endParaRPr sz="1000" b="0" i="0" u="none" strike="noStrike" cap="none">
              <a:solidFill>
                <a:srgbClr val="000000"/>
              </a:solidFill>
              <a:latin typeface="Arial"/>
              <a:ea typeface="Arial"/>
              <a:cs typeface="Arial"/>
              <a:sym typeface="Arial"/>
            </a:endParaRPr>
          </a:p>
        </p:txBody>
      </p:sp>
      <p:sp>
        <p:nvSpPr>
          <p:cNvPr id="159" name="Google Shape;159;p20"/>
          <p:cNvSpPr txBox="1"/>
          <p:nvPr/>
        </p:nvSpPr>
        <p:spPr>
          <a:xfrm>
            <a:off x="5328000" y="2491007"/>
            <a:ext cx="1130400" cy="3060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ko" sz="1000" b="0" i="0" u="none" strike="noStrike" cap="none">
                <a:solidFill>
                  <a:srgbClr val="000000"/>
                </a:solidFill>
                <a:latin typeface="Arial"/>
                <a:ea typeface="Arial"/>
                <a:cs typeface="Arial"/>
                <a:sym typeface="Arial"/>
              </a:rPr>
              <a:t>usermanager.jsp</a:t>
            </a:r>
            <a:endParaRPr sz="1000" b="0" i="0" u="none" strike="noStrike" cap="none">
              <a:solidFill>
                <a:srgbClr val="000000"/>
              </a:solidFill>
              <a:latin typeface="Arial"/>
              <a:ea typeface="Arial"/>
              <a:cs typeface="Arial"/>
              <a:sym typeface="Arial"/>
            </a:endParaRPr>
          </a:p>
        </p:txBody>
      </p:sp>
      <p:sp>
        <p:nvSpPr>
          <p:cNvPr id="160" name="Google Shape;160;p20"/>
          <p:cNvSpPr/>
          <p:nvPr/>
        </p:nvSpPr>
        <p:spPr>
          <a:xfrm>
            <a:off x="5328000" y="1663200"/>
            <a:ext cx="1130400" cy="309600"/>
          </a:xfrm>
          <a:prstGeom prst="rect">
            <a:avLst/>
          </a:prstGeom>
          <a:noFill/>
          <a:ln w="28575" cap="flat" cmpd="sng">
            <a:solidFill>
              <a:srgbClr val="FB8C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AdminController</a:t>
            </a:r>
            <a:endParaRPr sz="1000" b="0" i="0" u="none" strike="noStrike" cap="none">
              <a:solidFill>
                <a:srgbClr val="000000"/>
              </a:solidFill>
              <a:latin typeface="Arial"/>
              <a:ea typeface="Arial"/>
              <a:cs typeface="Arial"/>
              <a:sym typeface="Arial"/>
            </a:endParaRPr>
          </a:p>
        </p:txBody>
      </p:sp>
      <p:sp>
        <p:nvSpPr>
          <p:cNvPr id="161" name="Google Shape;161;p20"/>
          <p:cNvSpPr/>
          <p:nvPr/>
        </p:nvSpPr>
        <p:spPr>
          <a:xfrm>
            <a:off x="7894800" y="2128613"/>
            <a:ext cx="1116000" cy="306000"/>
          </a:xfrm>
          <a:prstGeom prst="rect">
            <a:avLst/>
          </a:prstGeom>
          <a:solidFill>
            <a:srgbClr val="FFFFFF"/>
          </a:solidFill>
          <a:ln w="19050" cap="flat" cmpd="sng">
            <a:solidFill>
              <a:srgbClr val="333333"/>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공지사항</a:t>
            </a:r>
            <a:endParaRPr sz="1000" b="0" i="0" u="none" strike="noStrike" cap="none">
              <a:solidFill>
                <a:srgbClr val="000000"/>
              </a:solidFill>
              <a:latin typeface="Arial"/>
              <a:ea typeface="Arial"/>
              <a:cs typeface="Arial"/>
              <a:sym typeface="Arial"/>
            </a:endParaRPr>
          </a:p>
        </p:txBody>
      </p:sp>
      <p:sp>
        <p:nvSpPr>
          <p:cNvPr id="162" name="Google Shape;162;p20"/>
          <p:cNvSpPr/>
          <p:nvPr/>
        </p:nvSpPr>
        <p:spPr>
          <a:xfrm>
            <a:off x="7894800" y="2491200"/>
            <a:ext cx="1116000" cy="3060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noticelist.jsp</a:t>
            </a:r>
            <a:endParaRPr sz="1000" b="0" i="0" u="none" strike="noStrike" cap="none">
              <a:solidFill>
                <a:srgbClr val="000000"/>
              </a:solidFill>
              <a:latin typeface="Arial"/>
              <a:ea typeface="Arial"/>
              <a:cs typeface="Arial"/>
              <a:sym typeface="Arial"/>
            </a:endParaRPr>
          </a:p>
        </p:txBody>
      </p:sp>
      <p:sp>
        <p:nvSpPr>
          <p:cNvPr id="163" name="Google Shape;163;p20"/>
          <p:cNvSpPr/>
          <p:nvPr/>
        </p:nvSpPr>
        <p:spPr>
          <a:xfrm>
            <a:off x="7894800" y="3189600"/>
            <a:ext cx="1116000" cy="3060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noticewrite.jsp</a:t>
            </a:r>
            <a:endParaRPr sz="1000" b="0" i="0" u="none" strike="noStrike" cap="none">
              <a:solidFill>
                <a:srgbClr val="000000"/>
              </a:solidFill>
              <a:latin typeface="Arial"/>
              <a:ea typeface="Arial"/>
              <a:cs typeface="Arial"/>
              <a:sym typeface="Arial"/>
            </a:endParaRPr>
          </a:p>
        </p:txBody>
      </p:sp>
      <p:sp>
        <p:nvSpPr>
          <p:cNvPr id="164" name="Google Shape;164;p20"/>
          <p:cNvSpPr/>
          <p:nvPr/>
        </p:nvSpPr>
        <p:spPr>
          <a:xfrm>
            <a:off x="7894800" y="3538800"/>
            <a:ext cx="1116000" cy="3060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noticemodify.jsp</a:t>
            </a:r>
            <a:endParaRPr sz="1000" b="0" i="0" u="none" strike="noStrike" cap="none">
              <a:solidFill>
                <a:srgbClr val="000000"/>
              </a:solidFill>
              <a:latin typeface="Arial"/>
              <a:ea typeface="Arial"/>
              <a:cs typeface="Arial"/>
              <a:sym typeface="Arial"/>
            </a:endParaRPr>
          </a:p>
        </p:txBody>
      </p:sp>
      <p:sp>
        <p:nvSpPr>
          <p:cNvPr id="165" name="Google Shape;165;p20"/>
          <p:cNvSpPr/>
          <p:nvPr/>
        </p:nvSpPr>
        <p:spPr>
          <a:xfrm>
            <a:off x="7894800" y="2840400"/>
            <a:ext cx="1116000" cy="3060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noticedetail.jsp</a:t>
            </a:r>
            <a:endParaRPr sz="1000" b="0" i="0" u="none" strike="noStrike" cap="none">
              <a:solidFill>
                <a:srgbClr val="000000"/>
              </a:solidFill>
              <a:latin typeface="Arial"/>
              <a:ea typeface="Arial"/>
              <a:cs typeface="Arial"/>
              <a:sym typeface="Arial"/>
            </a:endParaRPr>
          </a:p>
        </p:txBody>
      </p:sp>
      <p:sp>
        <p:nvSpPr>
          <p:cNvPr id="166" name="Google Shape;166;p20"/>
          <p:cNvSpPr/>
          <p:nvPr/>
        </p:nvSpPr>
        <p:spPr>
          <a:xfrm>
            <a:off x="7894357" y="1663200"/>
            <a:ext cx="1116000" cy="309600"/>
          </a:xfrm>
          <a:prstGeom prst="rect">
            <a:avLst/>
          </a:prstGeom>
          <a:noFill/>
          <a:ln w="28575" cap="flat" cmpd="sng">
            <a:solidFill>
              <a:srgbClr val="FB8C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NoticeController</a:t>
            </a:r>
            <a:endParaRPr sz="1000" b="0" i="0" u="none" strike="noStrike" cap="none">
              <a:solidFill>
                <a:srgbClr val="000000"/>
              </a:solidFill>
              <a:latin typeface="Arial"/>
              <a:ea typeface="Arial"/>
              <a:cs typeface="Arial"/>
              <a:sym typeface="Arial"/>
            </a:endParaRPr>
          </a:p>
        </p:txBody>
      </p:sp>
      <p:cxnSp>
        <p:nvCxnSpPr>
          <p:cNvPr id="167" name="Google Shape;167;p20"/>
          <p:cNvCxnSpPr>
            <a:stCxn id="134" idx="1"/>
            <a:endCxn id="126" idx="3"/>
          </p:cNvCxnSpPr>
          <p:nvPr/>
        </p:nvCxnSpPr>
        <p:spPr>
          <a:xfrm flipH="1">
            <a:off x="3560340" y="1255246"/>
            <a:ext cx="667200" cy="600"/>
          </a:xfrm>
          <a:prstGeom prst="bentConnector3">
            <a:avLst>
              <a:gd name="adj1" fmla="val 49995"/>
            </a:avLst>
          </a:prstGeom>
          <a:noFill/>
          <a:ln w="19050" cap="flat" cmpd="sng">
            <a:solidFill>
              <a:schemeClr val="dk2"/>
            </a:solidFill>
            <a:prstDash val="dash"/>
            <a:round/>
            <a:headEnd type="none" w="med" len="med"/>
            <a:tailEnd type="none" w="med" len="med"/>
          </a:ln>
        </p:spPr>
      </p:cxnSp>
      <p:sp>
        <p:nvSpPr>
          <p:cNvPr id="168" name="Google Shape;168;p20"/>
          <p:cNvSpPr/>
          <p:nvPr/>
        </p:nvSpPr>
        <p:spPr>
          <a:xfrm>
            <a:off x="5301751" y="3538800"/>
            <a:ext cx="1198800" cy="306000"/>
          </a:xfrm>
          <a:prstGeom prst="rect">
            <a:avLst/>
          </a:prstGeom>
          <a:solidFill>
            <a:srgbClr val="FFFFFF"/>
          </a:solidFill>
          <a:ln w="19050" cap="flat" cmpd="sng">
            <a:solidFill>
              <a:srgbClr val="333333"/>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챗봇</a:t>
            </a:r>
            <a:endParaRPr sz="1000" b="0" i="0" u="none" strike="noStrike" cap="none">
              <a:solidFill>
                <a:srgbClr val="000000"/>
              </a:solidFill>
              <a:latin typeface="Arial"/>
              <a:ea typeface="Arial"/>
              <a:cs typeface="Arial"/>
              <a:sym typeface="Arial"/>
            </a:endParaRPr>
          </a:p>
        </p:txBody>
      </p:sp>
      <p:sp>
        <p:nvSpPr>
          <p:cNvPr id="169" name="Google Shape;169;p20"/>
          <p:cNvSpPr/>
          <p:nvPr/>
        </p:nvSpPr>
        <p:spPr>
          <a:xfrm>
            <a:off x="5303147" y="3189600"/>
            <a:ext cx="1198800" cy="306000"/>
          </a:xfrm>
          <a:prstGeom prst="rect">
            <a:avLst/>
          </a:prstGeom>
          <a:noFill/>
          <a:ln w="28575" cap="flat" cmpd="sng">
            <a:solidFill>
              <a:srgbClr val="FB8C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ChatbotController</a:t>
            </a:r>
            <a:endParaRPr sz="1000" b="0" i="0" u="none" strike="noStrike" cap="none">
              <a:solidFill>
                <a:srgbClr val="000000"/>
              </a:solidFill>
              <a:latin typeface="Arial"/>
              <a:ea typeface="Arial"/>
              <a:cs typeface="Arial"/>
              <a:sym typeface="Arial"/>
            </a:endParaRPr>
          </a:p>
        </p:txBody>
      </p:sp>
      <p:sp>
        <p:nvSpPr>
          <p:cNvPr id="170" name="Google Shape;170;p20"/>
          <p:cNvSpPr/>
          <p:nvPr/>
        </p:nvSpPr>
        <p:spPr>
          <a:xfrm>
            <a:off x="5301751" y="3888000"/>
            <a:ext cx="1198800" cy="3060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ko" sz="1000" b="0" i="0" u="none" strike="noStrike" cap="none">
                <a:solidFill>
                  <a:srgbClr val="000000"/>
                </a:solidFill>
                <a:latin typeface="Arial"/>
                <a:ea typeface="Arial"/>
                <a:cs typeface="Arial"/>
                <a:sym typeface="Arial"/>
              </a:rPr>
              <a:t>chatbot.jsp</a:t>
            </a:r>
            <a:endParaRPr sz="10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cxnSp>
        <p:nvCxnSpPr>
          <p:cNvPr id="175" name="Google Shape;175;p21"/>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176" name="Google Shape;176;p21"/>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02 </a:t>
            </a:r>
            <a:r>
              <a:rPr lang="ko" sz="1700" b="1"/>
              <a:t>프로젝트 상세</a:t>
            </a:r>
            <a:endParaRPr sz="1700" b="1"/>
          </a:p>
        </p:txBody>
      </p:sp>
      <p:cxnSp>
        <p:nvCxnSpPr>
          <p:cNvPr id="177" name="Google Shape;177;p21"/>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178" name="Google Shape;178;p21"/>
          <p:cNvSpPr txBox="1"/>
          <p:nvPr/>
        </p:nvSpPr>
        <p:spPr>
          <a:xfrm>
            <a:off x="206600" y="973100"/>
            <a:ext cx="1589700" cy="12930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구조도</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2-2. 개발환경</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2-3. 팀 구성</a:t>
            </a:r>
            <a:endParaRPr sz="1200">
              <a:solidFill>
                <a:srgbClr val="999999"/>
              </a:solidFill>
            </a:endParaRPr>
          </a:p>
          <a:p>
            <a:pPr marL="0" lvl="0" indent="0" algn="l" rtl="0">
              <a:lnSpc>
                <a:spcPct val="150000"/>
              </a:lnSpc>
              <a:spcBef>
                <a:spcPts val="0"/>
              </a:spcBef>
              <a:spcAft>
                <a:spcPts val="0"/>
              </a:spcAft>
              <a:buNone/>
            </a:pPr>
            <a:r>
              <a:rPr lang="ko" sz="1200">
                <a:solidFill>
                  <a:srgbClr val="999999"/>
                </a:solidFill>
              </a:rPr>
              <a:t>2-4. 개발일정</a:t>
            </a:r>
            <a:endParaRPr sz="1200">
              <a:solidFill>
                <a:srgbClr val="999999"/>
              </a:solidFill>
            </a:endParaRPr>
          </a:p>
        </p:txBody>
      </p:sp>
      <p:cxnSp>
        <p:nvCxnSpPr>
          <p:cNvPr id="179" name="Google Shape;179;p21"/>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180" name="Google Shape;180;p21"/>
          <p:cNvSpPr txBox="1"/>
          <p:nvPr/>
        </p:nvSpPr>
        <p:spPr>
          <a:xfrm>
            <a:off x="2659700" y="191425"/>
            <a:ext cx="1832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개발환경</a:t>
            </a:r>
            <a:endParaRPr sz="900" b="1"/>
          </a:p>
        </p:txBody>
      </p:sp>
      <p:pic>
        <p:nvPicPr>
          <p:cNvPr id="181" name="Google Shape;181;p21"/>
          <p:cNvPicPr preferRelativeResize="0"/>
          <p:nvPr/>
        </p:nvPicPr>
        <p:blipFill>
          <a:blip r:embed="rId3">
            <a:alphaModFix/>
          </a:blip>
          <a:stretch>
            <a:fillRect/>
          </a:stretch>
        </p:blipFill>
        <p:spPr>
          <a:xfrm>
            <a:off x="2753725" y="1032363"/>
            <a:ext cx="897275" cy="897275"/>
          </a:xfrm>
          <a:prstGeom prst="rect">
            <a:avLst/>
          </a:prstGeom>
          <a:noFill/>
          <a:ln>
            <a:noFill/>
          </a:ln>
        </p:spPr>
      </p:pic>
      <p:pic>
        <p:nvPicPr>
          <p:cNvPr id="182" name="Google Shape;182;p21"/>
          <p:cNvPicPr preferRelativeResize="0"/>
          <p:nvPr/>
        </p:nvPicPr>
        <p:blipFill>
          <a:blip r:embed="rId4">
            <a:alphaModFix/>
          </a:blip>
          <a:stretch>
            <a:fillRect/>
          </a:stretch>
        </p:blipFill>
        <p:spPr>
          <a:xfrm>
            <a:off x="4069975" y="958125"/>
            <a:ext cx="1659210" cy="1045725"/>
          </a:xfrm>
          <a:prstGeom prst="rect">
            <a:avLst/>
          </a:prstGeom>
          <a:noFill/>
          <a:ln>
            <a:noFill/>
          </a:ln>
        </p:spPr>
      </p:pic>
      <p:pic>
        <p:nvPicPr>
          <p:cNvPr id="183" name="Google Shape;183;p21"/>
          <p:cNvPicPr preferRelativeResize="0"/>
          <p:nvPr/>
        </p:nvPicPr>
        <p:blipFill>
          <a:blip r:embed="rId5">
            <a:alphaModFix/>
          </a:blip>
          <a:stretch>
            <a:fillRect/>
          </a:stretch>
        </p:blipFill>
        <p:spPr>
          <a:xfrm>
            <a:off x="2873738" y="2388275"/>
            <a:ext cx="897276" cy="897276"/>
          </a:xfrm>
          <a:prstGeom prst="rect">
            <a:avLst/>
          </a:prstGeom>
          <a:noFill/>
          <a:ln>
            <a:noFill/>
          </a:ln>
        </p:spPr>
      </p:pic>
      <p:pic>
        <p:nvPicPr>
          <p:cNvPr id="184" name="Google Shape;184;p21"/>
          <p:cNvPicPr preferRelativeResize="0"/>
          <p:nvPr/>
        </p:nvPicPr>
        <p:blipFill rotWithShape="1">
          <a:blip r:embed="rId6">
            <a:alphaModFix/>
          </a:blip>
          <a:srcRect r="54115" b="44267"/>
          <a:stretch/>
        </p:blipFill>
        <p:spPr>
          <a:xfrm>
            <a:off x="5921838" y="929163"/>
            <a:ext cx="897274" cy="1089800"/>
          </a:xfrm>
          <a:prstGeom prst="rect">
            <a:avLst/>
          </a:prstGeom>
          <a:noFill/>
          <a:ln>
            <a:noFill/>
          </a:ln>
        </p:spPr>
      </p:pic>
      <p:pic>
        <p:nvPicPr>
          <p:cNvPr id="185" name="Google Shape;185;p21"/>
          <p:cNvPicPr preferRelativeResize="0"/>
          <p:nvPr/>
        </p:nvPicPr>
        <p:blipFill rotWithShape="1">
          <a:blip r:embed="rId6">
            <a:alphaModFix/>
          </a:blip>
          <a:srcRect l="54547" r="6537" b="44267"/>
          <a:stretch/>
        </p:blipFill>
        <p:spPr>
          <a:xfrm>
            <a:off x="6908425" y="943075"/>
            <a:ext cx="760999" cy="1089800"/>
          </a:xfrm>
          <a:prstGeom prst="rect">
            <a:avLst/>
          </a:prstGeom>
          <a:noFill/>
          <a:ln>
            <a:noFill/>
          </a:ln>
        </p:spPr>
      </p:pic>
      <p:grpSp>
        <p:nvGrpSpPr>
          <p:cNvPr id="186" name="Google Shape;186;p21"/>
          <p:cNvGrpSpPr/>
          <p:nvPr/>
        </p:nvGrpSpPr>
        <p:grpSpPr>
          <a:xfrm>
            <a:off x="7758750" y="961413"/>
            <a:ext cx="881100" cy="1053124"/>
            <a:chOff x="7398000" y="3034775"/>
            <a:chExt cx="881100" cy="1053124"/>
          </a:xfrm>
        </p:grpSpPr>
        <p:pic>
          <p:nvPicPr>
            <p:cNvPr id="187" name="Google Shape;187;p21"/>
            <p:cNvPicPr preferRelativeResize="0"/>
            <p:nvPr/>
          </p:nvPicPr>
          <p:blipFill rotWithShape="1">
            <a:blip r:embed="rId6">
              <a:alphaModFix/>
            </a:blip>
            <a:srcRect l="27484" t="57911" r="27457" b="-1923"/>
            <a:stretch/>
          </p:blipFill>
          <p:spPr>
            <a:xfrm>
              <a:off x="7398000" y="3227300"/>
              <a:ext cx="881100" cy="860599"/>
            </a:xfrm>
            <a:prstGeom prst="rect">
              <a:avLst/>
            </a:prstGeom>
            <a:noFill/>
            <a:ln>
              <a:noFill/>
            </a:ln>
          </p:spPr>
        </p:pic>
        <p:pic>
          <p:nvPicPr>
            <p:cNvPr id="188" name="Google Shape;188;p21"/>
            <p:cNvPicPr preferRelativeResize="0"/>
            <p:nvPr/>
          </p:nvPicPr>
          <p:blipFill rotWithShape="1">
            <a:blip r:embed="rId6">
              <a:alphaModFix/>
            </a:blip>
            <a:srcRect l="44389" t="46578" r="42482" b="43575"/>
            <a:stretch/>
          </p:blipFill>
          <p:spPr>
            <a:xfrm>
              <a:off x="7741025" y="3034775"/>
              <a:ext cx="256725" cy="192525"/>
            </a:xfrm>
            <a:prstGeom prst="rect">
              <a:avLst/>
            </a:prstGeom>
            <a:noFill/>
            <a:ln>
              <a:noFill/>
            </a:ln>
          </p:spPr>
        </p:pic>
      </p:grpSp>
      <p:pic>
        <p:nvPicPr>
          <p:cNvPr id="189" name="Google Shape;189;p21"/>
          <p:cNvPicPr preferRelativeResize="0"/>
          <p:nvPr/>
        </p:nvPicPr>
        <p:blipFill>
          <a:blip r:embed="rId7">
            <a:alphaModFix/>
          </a:blip>
          <a:stretch>
            <a:fillRect/>
          </a:stretch>
        </p:blipFill>
        <p:spPr>
          <a:xfrm>
            <a:off x="6451250" y="2362375"/>
            <a:ext cx="1659203" cy="904946"/>
          </a:xfrm>
          <a:prstGeom prst="rect">
            <a:avLst/>
          </a:prstGeom>
          <a:noFill/>
          <a:ln>
            <a:noFill/>
          </a:ln>
        </p:spPr>
      </p:pic>
      <p:pic>
        <p:nvPicPr>
          <p:cNvPr id="190" name="Google Shape;190;p21"/>
          <p:cNvPicPr preferRelativeResize="0"/>
          <p:nvPr/>
        </p:nvPicPr>
        <p:blipFill>
          <a:blip r:embed="rId8">
            <a:alphaModFix/>
          </a:blip>
          <a:stretch>
            <a:fillRect/>
          </a:stretch>
        </p:blipFill>
        <p:spPr>
          <a:xfrm>
            <a:off x="4321950" y="2137625"/>
            <a:ext cx="1832402" cy="1221303"/>
          </a:xfrm>
          <a:prstGeom prst="rect">
            <a:avLst/>
          </a:prstGeom>
          <a:noFill/>
          <a:ln>
            <a:noFill/>
          </a:ln>
        </p:spPr>
      </p:pic>
      <p:pic>
        <p:nvPicPr>
          <p:cNvPr id="191" name="Google Shape;191;p21"/>
          <p:cNvPicPr preferRelativeResize="0"/>
          <p:nvPr/>
        </p:nvPicPr>
        <p:blipFill>
          <a:blip r:embed="rId9">
            <a:alphaModFix/>
          </a:blip>
          <a:stretch>
            <a:fillRect/>
          </a:stretch>
        </p:blipFill>
        <p:spPr>
          <a:xfrm>
            <a:off x="5173650" y="3425525"/>
            <a:ext cx="1528900" cy="1528900"/>
          </a:xfrm>
          <a:prstGeom prst="rect">
            <a:avLst/>
          </a:prstGeom>
          <a:noFill/>
          <a:ln>
            <a:noFill/>
          </a:ln>
        </p:spPr>
      </p:pic>
      <p:pic>
        <p:nvPicPr>
          <p:cNvPr id="192" name="Google Shape;192;p21"/>
          <p:cNvPicPr preferRelativeResize="0"/>
          <p:nvPr/>
        </p:nvPicPr>
        <p:blipFill>
          <a:blip r:embed="rId10">
            <a:alphaModFix/>
          </a:blip>
          <a:stretch>
            <a:fillRect/>
          </a:stretch>
        </p:blipFill>
        <p:spPr>
          <a:xfrm>
            <a:off x="7238025" y="3425525"/>
            <a:ext cx="1393750" cy="1393750"/>
          </a:xfrm>
          <a:prstGeom prst="rect">
            <a:avLst/>
          </a:prstGeom>
          <a:noFill/>
          <a:ln>
            <a:noFill/>
          </a:ln>
        </p:spPr>
      </p:pic>
      <p:pic>
        <p:nvPicPr>
          <p:cNvPr id="193" name="Google Shape;193;p21"/>
          <p:cNvPicPr preferRelativeResize="0"/>
          <p:nvPr/>
        </p:nvPicPr>
        <p:blipFill>
          <a:blip r:embed="rId11">
            <a:alphaModFix/>
          </a:blip>
          <a:stretch>
            <a:fillRect/>
          </a:stretch>
        </p:blipFill>
        <p:spPr>
          <a:xfrm>
            <a:off x="2873750" y="3803470"/>
            <a:ext cx="1836956" cy="1015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cxnSp>
        <p:nvCxnSpPr>
          <p:cNvPr id="198" name="Google Shape;198;p22"/>
          <p:cNvCxnSpPr/>
          <p:nvPr/>
        </p:nvCxnSpPr>
        <p:spPr>
          <a:xfrm>
            <a:off x="2371225" y="163350"/>
            <a:ext cx="0" cy="4816800"/>
          </a:xfrm>
          <a:prstGeom prst="straightConnector1">
            <a:avLst/>
          </a:prstGeom>
          <a:noFill/>
          <a:ln w="19050" cap="flat" cmpd="sng">
            <a:solidFill>
              <a:srgbClr val="D9D9D9"/>
            </a:solidFill>
            <a:prstDash val="solid"/>
            <a:round/>
            <a:headEnd type="none" w="med" len="med"/>
            <a:tailEnd type="none" w="med" len="med"/>
          </a:ln>
        </p:spPr>
      </p:cxnSp>
      <p:sp>
        <p:nvSpPr>
          <p:cNvPr id="199" name="Google Shape;199;p22"/>
          <p:cNvSpPr txBox="1"/>
          <p:nvPr/>
        </p:nvSpPr>
        <p:spPr>
          <a:xfrm>
            <a:off x="133100" y="129925"/>
            <a:ext cx="25266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3200" b="1"/>
              <a:t>02 </a:t>
            </a:r>
            <a:r>
              <a:rPr lang="ko" sz="1700" b="1"/>
              <a:t>프로젝트 상세</a:t>
            </a:r>
            <a:endParaRPr sz="1700" b="1"/>
          </a:p>
        </p:txBody>
      </p:sp>
      <p:cxnSp>
        <p:nvCxnSpPr>
          <p:cNvPr id="200" name="Google Shape;200;p22"/>
          <p:cNvCxnSpPr/>
          <p:nvPr/>
        </p:nvCxnSpPr>
        <p:spPr>
          <a:xfrm>
            <a:off x="206600" y="717725"/>
            <a:ext cx="2065500" cy="0"/>
          </a:xfrm>
          <a:prstGeom prst="straightConnector1">
            <a:avLst/>
          </a:prstGeom>
          <a:noFill/>
          <a:ln w="38100" cap="flat" cmpd="sng">
            <a:solidFill>
              <a:srgbClr val="FF9900"/>
            </a:solidFill>
            <a:prstDash val="solid"/>
            <a:round/>
            <a:headEnd type="none" w="med" len="med"/>
            <a:tailEnd type="none" w="med" len="med"/>
          </a:ln>
        </p:spPr>
      </p:cxnSp>
      <p:sp>
        <p:nvSpPr>
          <p:cNvPr id="201" name="Google Shape;201;p22"/>
          <p:cNvSpPr txBox="1"/>
          <p:nvPr/>
        </p:nvSpPr>
        <p:spPr>
          <a:xfrm>
            <a:off x="206600" y="973100"/>
            <a:ext cx="1589700" cy="12930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ko" sz="1200">
                <a:solidFill>
                  <a:srgbClr val="999999"/>
                </a:solidFill>
              </a:rPr>
              <a:t>2-1. 구조도</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2-2. 개발환경</a:t>
            </a:r>
            <a:endParaRPr sz="1600" b="1">
              <a:solidFill>
                <a:srgbClr val="FF9900"/>
              </a:solidFill>
            </a:endParaRPr>
          </a:p>
          <a:p>
            <a:pPr marL="0" lvl="0" indent="0" algn="l" rtl="0">
              <a:lnSpc>
                <a:spcPct val="150000"/>
              </a:lnSpc>
              <a:spcBef>
                <a:spcPts val="0"/>
              </a:spcBef>
              <a:spcAft>
                <a:spcPts val="0"/>
              </a:spcAft>
              <a:buNone/>
            </a:pPr>
            <a:r>
              <a:rPr lang="ko" sz="1600" b="1">
                <a:solidFill>
                  <a:srgbClr val="FF9900"/>
                </a:solidFill>
              </a:rPr>
              <a:t>2-3. 팀 구성</a:t>
            </a:r>
            <a:endParaRPr sz="1600" b="1">
              <a:solidFill>
                <a:srgbClr val="FF9900"/>
              </a:solidFill>
            </a:endParaRPr>
          </a:p>
          <a:p>
            <a:pPr marL="0" lvl="0" indent="0" algn="l" rtl="0">
              <a:lnSpc>
                <a:spcPct val="150000"/>
              </a:lnSpc>
              <a:spcBef>
                <a:spcPts val="0"/>
              </a:spcBef>
              <a:spcAft>
                <a:spcPts val="0"/>
              </a:spcAft>
              <a:buNone/>
            </a:pPr>
            <a:r>
              <a:rPr lang="ko" sz="1200">
                <a:solidFill>
                  <a:srgbClr val="999999"/>
                </a:solidFill>
              </a:rPr>
              <a:t>2-4. 개발일정</a:t>
            </a:r>
            <a:endParaRPr sz="1600" b="1">
              <a:solidFill>
                <a:srgbClr val="FF9900"/>
              </a:solidFill>
            </a:endParaRPr>
          </a:p>
        </p:txBody>
      </p:sp>
      <p:cxnSp>
        <p:nvCxnSpPr>
          <p:cNvPr id="202" name="Google Shape;202;p22"/>
          <p:cNvCxnSpPr/>
          <p:nvPr/>
        </p:nvCxnSpPr>
        <p:spPr>
          <a:xfrm rot="10800000" flipH="1">
            <a:off x="2457300" y="715600"/>
            <a:ext cx="6631200" cy="2100"/>
          </a:xfrm>
          <a:prstGeom prst="straightConnector1">
            <a:avLst/>
          </a:prstGeom>
          <a:noFill/>
          <a:ln w="19050" cap="flat" cmpd="sng">
            <a:solidFill>
              <a:srgbClr val="D9D9D9"/>
            </a:solidFill>
            <a:prstDash val="solid"/>
            <a:round/>
            <a:headEnd type="none" w="med" len="med"/>
            <a:tailEnd type="none" w="med" len="med"/>
          </a:ln>
        </p:spPr>
      </p:cxnSp>
      <p:sp>
        <p:nvSpPr>
          <p:cNvPr id="203" name="Google Shape;203;p22"/>
          <p:cNvSpPr txBox="1"/>
          <p:nvPr/>
        </p:nvSpPr>
        <p:spPr>
          <a:xfrm>
            <a:off x="2659700" y="191425"/>
            <a:ext cx="3061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ko" sz="2400" b="1"/>
              <a:t>팀 구성 및 역할</a:t>
            </a:r>
            <a:endParaRPr sz="900" b="1"/>
          </a:p>
        </p:txBody>
      </p:sp>
      <p:sp>
        <p:nvSpPr>
          <p:cNvPr id="204" name="Google Shape;204;p22"/>
          <p:cNvSpPr/>
          <p:nvPr/>
        </p:nvSpPr>
        <p:spPr>
          <a:xfrm>
            <a:off x="2750525" y="1026875"/>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김정운</a:t>
            </a:r>
            <a:endParaRPr b="1"/>
          </a:p>
          <a:p>
            <a:pPr marL="0" lvl="0" indent="0" algn="ctr" rtl="0">
              <a:spcBef>
                <a:spcPts val="0"/>
              </a:spcBef>
              <a:spcAft>
                <a:spcPts val="0"/>
              </a:spcAft>
              <a:buNone/>
            </a:pPr>
            <a:r>
              <a:rPr lang="ko" b="1"/>
              <a:t>(팀장)</a:t>
            </a:r>
            <a:endParaRPr b="1"/>
          </a:p>
        </p:txBody>
      </p:sp>
      <p:sp>
        <p:nvSpPr>
          <p:cNvPr id="205" name="Google Shape;205;p22"/>
          <p:cNvSpPr/>
          <p:nvPr/>
        </p:nvSpPr>
        <p:spPr>
          <a:xfrm>
            <a:off x="2750525" y="2282950"/>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김진혁</a:t>
            </a:r>
            <a:endParaRPr b="1"/>
          </a:p>
        </p:txBody>
      </p:sp>
      <p:sp>
        <p:nvSpPr>
          <p:cNvPr id="206" name="Google Shape;206;p22"/>
          <p:cNvSpPr/>
          <p:nvPr/>
        </p:nvSpPr>
        <p:spPr>
          <a:xfrm>
            <a:off x="2750525" y="3539025"/>
            <a:ext cx="1091100" cy="1045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ko" b="1"/>
              <a:t>박준혁</a:t>
            </a:r>
            <a:endParaRPr b="1"/>
          </a:p>
        </p:txBody>
      </p:sp>
      <p:sp>
        <p:nvSpPr>
          <p:cNvPr id="207" name="Google Shape;207;p22"/>
          <p:cNvSpPr/>
          <p:nvPr/>
        </p:nvSpPr>
        <p:spPr>
          <a:xfrm>
            <a:off x="4446700" y="1026875"/>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457200" lvl="0" indent="-304800" algn="l" rtl="0">
              <a:spcBef>
                <a:spcPts val="0"/>
              </a:spcBef>
              <a:spcAft>
                <a:spcPts val="0"/>
              </a:spcAft>
              <a:buSzPts val="1200"/>
              <a:buChar char="●"/>
            </a:pPr>
            <a:r>
              <a:rPr lang="ko" sz="1200"/>
              <a:t>팀내 의견 조율 및 프로젝트 진행사항 관리</a:t>
            </a:r>
            <a:endParaRPr sz="1200"/>
          </a:p>
          <a:p>
            <a:pPr marL="457200" lvl="0" indent="-304800" algn="l" rtl="0">
              <a:spcBef>
                <a:spcPts val="0"/>
              </a:spcBef>
              <a:spcAft>
                <a:spcPts val="0"/>
              </a:spcAft>
              <a:buSzPts val="1200"/>
              <a:buChar char="●"/>
            </a:pPr>
            <a:r>
              <a:rPr lang="ko" sz="1200"/>
              <a:t>프로젝트 아이디어 기획</a:t>
            </a:r>
            <a:endParaRPr sz="1200"/>
          </a:p>
          <a:p>
            <a:pPr marL="457200" lvl="0" indent="-304800" algn="l" rtl="0">
              <a:spcBef>
                <a:spcPts val="0"/>
              </a:spcBef>
              <a:spcAft>
                <a:spcPts val="0"/>
              </a:spcAft>
              <a:buSzPts val="1200"/>
              <a:buChar char="●"/>
            </a:pPr>
            <a:r>
              <a:rPr lang="ko" sz="1200"/>
              <a:t>이메일 인증 서비스 구현</a:t>
            </a:r>
            <a:endParaRPr sz="1200"/>
          </a:p>
          <a:p>
            <a:pPr marL="457200" lvl="0" indent="-304800" algn="l" rtl="0">
              <a:spcBef>
                <a:spcPts val="0"/>
              </a:spcBef>
              <a:spcAft>
                <a:spcPts val="0"/>
              </a:spcAft>
              <a:buSzPts val="1200"/>
              <a:buChar char="●"/>
            </a:pPr>
            <a:r>
              <a:rPr lang="ko" sz="1200"/>
              <a:t>레시피 및 재료 DB 구성 및 데이터 저장, 관리(파이썬 크롤링, mysql)</a:t>
            </a:r>
            <a:endParaRPr sz="1200"/>
          </a:p>
        </p:txBody>
      </p:sp>
      <p:sp>
        <p:nvSpPr>
          <p:cNvPr id="208" name="Google Shape;208;p22"/>
          <p:cNvSpPr/>
          <p:nvPr/>
        </p:nvSpPr>
        <p:spPr>
          <a:xfrm>
            <a:off x="4446700" y="3539025"/>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457200" lvl="0" indent="-304800" algn="l" rtl="0">
              <a:spcBef>
                <a:spcPts val="0"/>
              </a:spcBef>
              <a:spcAft>
                <a:spcPts val="0"/>
              </a:spcAft>
              <a:buClr>
                <a:schemeClr val="dk1"/>
              </a:buClr>
              <a:buSzPts val="1200"/>
              <a:buChar char="●"/>
            </a:pPr>
            <a:r>
              <a:rPr lang="ko" sz="1200">
                <a:solidFill>
                  <a:schemeClr val="dk1"/>
                </a:solidFill>
              </a:rPr>
              <a:t>프로젝트 아이디어 기획</a:t>
            </a:r>
            <a:endParaRPr sz="1200">
              <a:solidFill>
                <a:schemeClr val="dk1"/>
              </a:solidFill>
            </a:endParaRPr>
          </a:p>
          <a:p>
            <a:pPr marL="457200" lvl="0" indent="-304800" algn="l" rtl="0">
              <a:spcBef>
                <a:spcPts val="0"/>
              </a:spcBef>
              <a:spcAft>
                <a:spcPts val="0"/>
              </a:spcAft>
              <a:buClr>
                <a:schemeClr val="dk1"/>
              </a:buClr>
              <a:buSzPts val="1200"/>
              <a:buChar char="●"/>
            </a:pPr>
            <a:r>
              <a:rPr lang="ko" sz="1200">
                <a:solidFill>
                  <a:schemeClr val="dk1"/>
                </a:solidFill>
              </a:rPr>
              <a:t>회원가입, 수정, 탈퇴 구현</a:t>
            </a:r>
            <a:endParaRPr sz="1200">
              <a:solidFill>
                <a:schemeClr val="dk1"/>
              </a:solidFill>
            </a:endParaRPr>
          </a:p>
          <a:p>
            <a:pPr marL="457200" lvl="0" indent="-304800" algn="l" rtl="0">
              <a:spcBef>
                <a:spcPts val="0"/>
              </a:spcBef>
              <a:spcAft>
                <a:spcPts val="0"/>
              </a:spcAft>
              <a:buClr>
                <a:schemeClr val="dk1"/>
              </a:buClr>
              <a:buSzPts val="1200"/>
              <a:buChar char="●"/>
            </a:pPr>
            <a:r>
              <a:rPr lang="ko" sz="1200">
                <a:solidFill>
                  <a:schemeClr val="dk1"/>
                </a:solidFill>
              </a:rPr>
              <a:t>회원가입, 수정, 탈퇴 프론트 구현</a:t>
            </a:r>
            <a:endParaRPr sz="1200">
              <a:solidFill>
                <a:schemeClr val="dk1"/>
              </a:solidFill>
            </a:endParaRPr>
          </a:p>
        </p:txBody>
      </p:sp>
      <p:sp>
        <p:nvSpPr>
          <p:cNvPr id="209" name="Google Shape;209;p22"/>
          <p:cNvSpPr/>
          <p:nvPr/>
        </p:nvSpPr>
        <p:spPr>
          <a:xfrm>
            <a:off x="4446700" y="2282950"/>
            <a:ext cx="4162500" cy="1045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457200" lvl="0" indent="-304800" algn="l" rtl="0">
              <a:spcBef>
                <a:spcPts val="0"/>
              </a:spcBef>
              <a:spcAft>
                <a:spcPts val="0"/>
              </a:spcAft>
              <a:buClr>
                <a:schemeClr val="dk1"/>
              </a:buClr>
              <a:buSzPts val="1200"/>
              <a:buChar char="●"/>
            </a:pPr>
            <a:r>
              <a:rPr lang="ko" sz="1200">
                <a:solidFill>
                  <a:schemeClr val="dk1"/>
                </a:solidFill>
              </a:rPr>
              <a:t>프로젝트 아이디어 기획</a:t>
            </a:r>
            <a:endParaRPr sz="1200">
              <a:solidFill>
                <a:schemeClr val="dk1"/>
              </a:solidFill>
            </a:endParaRPr>
          </a:p>
          <a:p>
            <a:pPr marL="457200" lvl="0" indent="-304800" algn="l" rtl="0">
              <a:spcBef>
                <a:spcPts val="0"/>
              </a:spcBef>
              <a:spcAft>
                <a:spcPts val="0"/>
              </a:spcAft>
              <a:buClr>
                <a:schemeClr val="dk1"/>
              </a:buClr>
              <a:buSzPts val="1200"/>
              <a:buChar char="●"/>
            </a:pPr>
            <a:r>
              <a:rPr lang="ko" sz="1200">
                <a:solidFill>
                  <a:schemeClr val="dk1"/>
                </a:solidFill>
              </a:rPr>
              <a:t>공지사항 게시판 구현</a:t>
            </a:r>
            <a:endParaRPr sz="1200">
              <a:solidFill>
                <a:schemeClr val="dk1"/>
              </a:solidFill>
            </a:endParaRPr>
          </a:p>
          <a:p>
            <a:pPr marL="457200" lvl="0" indent="-304800" algn="l" rtl="0">
              <a:spcBef>
                <a:spcPts val="0"/>
              </a:spcBef>
              <a:spcAft>
                <a:spcPts val="0"/>
              </a:spcAft>
              <a:buClr>
                <a:schemeClr val="dk1"/>
              </a:buClr>
              <a:buSzPts val="1200"/>
              <a:buChar char="●"/>
            </a:pPr>
            <a:r>
              <a:rPr lang="ko" sz="1200">
                <a:solidFill>
                  <a:schemeClr val="dk1"/>
                </a:solidFill>
              </a:rPr>
              <a:t>레시피 크롤링(파이썬) 및 DB 구성</a:t>
            </a:r>
            <a:endParaRPr sz="1200">
              <a:solidFill>
                <a:schemeClr val="dk1"/>
              </a:solidFill>
            </a:endParaRPr>
          </a:p>
          <a:p>
            <a:pPr marL="457200" lvl="0" indent="-304800" algn="l" rtl="0">
              <a:spcBef>
                <a:spcPts val="0"/>
              </a:spcBef>
              <a:spcAft>
                <a:spcPts val="0"/>
              </a:spcAft>
              <a:buClr>
                <a:schemeClr val="dk1"/>
              </a:buClr>
              <a:buSzPts val="1200"/>
              <a:buChar char="●"/>
            </a:pPr>
            <a:r>
              <a:rPr lang="ko" sz="1200">
                <a:solidFill>
                  <a:schemeClr val="dk1"/>
                </a:solidFill>
              </a:rPr>
              <a:t>레시피 찜기능 구현</a:t>
            </a:r>
            <a:endParaRPr sz="1200">
              <a:solidFill>
                <a:schemeClr val="dk1"/>
              </a:solidFill>
            </a:endParaRPr>
          </a:p>
          <a:p>
            <a:pPr marL="457200" lvl="0" indent="-304800" algn="l" rtl="0">
              <a:spcBef>
                <a:spcPts val="0"/>
              </a:spcBef>
              <a:spcAft>
                <a:spcPts val="0"/>
              </a:spcAft>
              <a:buClr>
                <a:schemeClr val="dk1"/>
              </a:buClr>
              <a:buSzPts val="1200"/>
              <a:buChar char="●"/>
            </a:pPr>
            <a:r>
              <a:rPr lang="ko" sz="1200">
                <a:solidFill>
                  <a:schemeClr val="dk1"/>
                </a:solidFill>
              </a:rPr>
              <a:t>프론트 보조</a:t>
            </a:r>
            <a:endParaRPr sz="120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1726</Words>
  <Application>Microsoft Office PowerPoint</Application>
  <PresentationFormat>화면 슬라이드 쇼(16:9)</PresentationFormat>
  <Paragraphs>611</Paragraphs>
  <Slides>33</Slides>
  <Notes>33</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33</vt:i4>
      </vt:variant>
    </vt:vector>
  </HeadingPairs>
  <TitlesOfParts>
    <vt:vector size="39" baseType="lpstr">
      <vt:lpstr>Lato</vt:lpstr>
      <vt:lpstr>Calibri</vt:lpstr>
      <vt:lpstr>Nanum Gothic</vt:lpstr>
      <vt:lpstr>Arial</vt:lpstr>
      <vt:lpstr>Do Hyeon</vt:lpstr>
      <vt:lpstr>Simple Light</vt:lpstr>
      <vt:lpstr>오늘 뭐 해먹지?</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오늘 뭐 해먹지?</dc:title>
  <cp:lastModifiedBy>Pang</cp:lastModifiedBy>
  <cp:revision>1</cp:revision>
  <dcterms:modified xsi:type="dcterms:W3CDTF">2021-11-04T05:45:26Z</dcterms:modified>
</cp:coreProperties>
</file>